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56" r:id="rId2"/>
    <p:sldId id="272" r:id="rId3"/>
    <p:sldId id="333" r:id="rId4"/>
    <p:sldId id="368" r:id="rId5"/>
    <p:sldId id="334" r:id="rId6"/>
    <p:sldId id="337" r:id="rId7"/>
    <p:sldId id="369" r:id="rId8"/>
    <p:sldId id="335" r:id="rId9"/>
    <p:sldId id="336" r:id="rId10"/>
    <p:sldId id="268" r:id="rId11"/>
    <p:sldId id="273" r:id="rId12"/>
    <p:sldId id="342" r:id="rId13"/>
    <p:sldId id="343" r:id="rId14"/>
    <p:sldId id="359" r:id="rId15"/>
    <p:sldId id="332" r:id="rId16"/>
    <p:sldId id="341" r:id="rId17"/>
    <p:sldId id="318" r:id="rId18"/>
    <p:sldId id="339" r:id="rId19"/>
    <p:sldId id="327" r:id="rId20"/>
    <p:sldId id="370" r:id="rId21"/>
    <p:sldId id="371" r:id="rId22"/>
    <p:sldId id="372" r:id="rId23"/>
    <p:sldId id="373" r:id="rId24"/>
    <p:sldId id="374" r:id="rId25"/>
    <p:sldId id="347" r:id="rId26"/>
    <p:sldId id="354" r:id="rId27"/>
    <p:sldId id="348" r:id="rId28"/>
    <p:sldId id="349" r:id="rId29"/>
    <p:sldId id="350" r:id="rId30"/>
    <p:sldId id="322" r:id="rId31"/>
    <p:sldId id="361" r:id="rId32"/>
    <p:sldId id="313" r:id="rId33"/>
    <p:sldId id="375" r:id="rId34"/>
    <p:sldId id="376" r:id="rId35"/>
    <p:sldId id="377" r:id="rId36"/>
    <p:sldId id="378" r:id="rId37"/>
    <p:sldId id="379" r:id="rId38"/>
    <p:sldId id="353" r:id="rId39"/>
    <p:sldId id="346" r:id="rId40"/>
    <p:sldId id="323" r:id="rId41"/>
    <p:sldId id="319" r:id="rId42"/>
    <p:sldId id="340" r:id="rId43"/>
    <p:sldId id="328" r:id="rId44"/>
    <p:sldId id="380" r:id="rId45"/>
    <p:sldId id="391" r:id="rId46"/>
    <p:sldId id="392" r:id="rId47"/>
    <p:sldId id="400" r:id="rId48"/>
    <p:sldId id="381" r:id="rId49"/>
    <p:sldId id="385" r:id="rId50"/>
    <p:sldId id="386" r:id="rId51"/>
    <p:sldId id="383" r:id="rId52"/>
    <p:sldId id="384" r:id="rId53"/>
    <p:sldId id="387" r:id="rId54"/>
    <p:sldId id="389" r:id="rId55"/>
    <p:sldId id="388" r:id="rId56"/>
    <p:sldId id="357" r:id="rId57"/>
    <p:sldId id="358" r:id="rId58"/>
    <p:sldId id="331" r:id="rId59"/>
    <p:sldId id="366" r:id="rId60"/>
    <p:sldId id="360" r:id="rId61"/>
    <p:sldId id="390" r:id="rId62"/>
    <p:sldId id="399" r:id="rId63"/>
    <p:sldId id="393" r:id="rId64"/>
    <p:sldId id="394" r:id="rId65"/>
    <p:sldId id="395" r:id="rId66"/>
    <p:sldId id="401" r:id="rId67"/>
    <p:sldId id="364" r:id="rId68"/>
    <p:sldId id="365" r:id="rId69"/>
    <p:sldId id="402" r:id="rId70"/>
    <p:sldId id="32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096494-5635-4CDB-80DC-A5992AFEC4F0}">
          <p14:sldIdLst>
            <p14:sldId id="256"/>
            <p14:sldId id="272"/>
            <p14:sldId id="333"/>
            <p14:sldId id="368"/>
            <p14:sldId id="334"/>
            <p14:sldId id="337"/>
            <p14:sldId id="369"/>
            <p14:sldId id="335"/>
            <p14:sldId id="336"/>
            <p14:sldId id="268"/>
            <p14:sldId id="273"/>
            <p14:sldId id="342"/>
            <p14:sldId id="343"/>
            <p14:sldId id="359"/>
            <p14:sldId id="332"/>
            <p14:sldId id="341"/>
          </p14:sldIdLst>
        </p14:section>
        <p14:section name="Quality Assurance Reports" id="{73C53239-A9C9-4316-BB8D-BDF9FC809742}">
          <p14:sldIdLst>
            <p14:sldId id="318"/>
            <p14:sldId id="339"/>
            <p14:sldId id="327"/>
            <p14:sldId id="370"/>
            <p14:sldId id="371"/>
            <p14:sldId id="372"/>
            <p14:sldId id="373"/>
            <p14:sldId id="374"/>
            <p14:sldId id="347"/>
            <p14:sldId id="354"/>
            <p14:sldId id="348"/>
            <p14:sldId id="349"/>
            <p14:sldId id="350"/>
            <p14:sldId id="322"/>
            <p14:sldId id="361"/>
            <p14:sldId id="313"/>
            <p14:sldId id="375"/>
            <p14:sldId id="376"/>
            <p14:sldId id="377"/>
            <p14:sldId id="378"/>
            <p14:sldId id="379"/>
            <p14:sldId id="353"/>
            <p14:sldId id="346"/>
            <p14:sldId id="323"/>
          </p14:sldIdLst>
        </p14:section>
        <p14:section name="Overview of the OA Reports" id="{C4A49654-20C6-4C60-B003-D2D899F1A13D}">
          <p14:sldIdLst/>
        </p14:section>
        <p14:section name="Outcomes Reports" id="{A83798FA-054D-40B6-8642-67F39CD0F88F}">
          <p14:sldIdLst>
            <p14:sldId id="319"/>
            <p14:sldId id="340"/>
            <p14:sldId id="328"/>
            <p14:sldId id="380"/>
            <p14:sldId id="391"/>
            <p14:sldId id="392"/>
            <p14:sldId id="400"/>
            <p14:sldId id="381"/>
            <p14:sldId id="385"/>
            <p14:sldId id="386"/>
            <p14:sldId id="383"/>
            <p14:sldId id="384"/>
            <p14:sldId id="387"/>
            <p14:sldId id="389"/>
            <p14:sldId id="388"/>
            <p14:sldId id="357"/>
            <p14:sldId id="358"/>
            <p14:sldId id="331"/>
            <p14:sldId id="366"/>
            <p14:sldId id="360"/>
            <p14:sldId id="390"/>
            <p14:sldId id="399"/>
            <p14:sldId id="393"/>
            <p14:sldId id="394"/>
            <p14:sldId id="395"/>
            <p14:sldId id="401"/>
            <p14:sldId id="364"/>
            <p14:sldId id="365"/>
            <p14:sldId id="402"/>
          </p14:sldIdLst>
        </p14:section>
        <p14:section name="Q&amp;A" id="{4368D3B0-1E10-4F7F-BF3B-40EE1FA3D7E2}">
          <p14:sldIdLst>
            <p14:sldId id="32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Hernandez" initials="SH" lastIdx="1" clrIdx="0">
    <p:extLst>
      <p:ext uri="{19B8F6BF-5375-455C-9EA6-DF929625EA0E}">
        <p15:presenceInfo xmlns:p15="http://schemas.microsoft.com/office/powerpoint/2012/main" userId="S-1-5-21-2187021847-1854846205-2797719671-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12" autoAdjust="0"/>
    <p:restoredTop sz="82865" autoAdjust="0"/>
  </p:normalViewPr>
  <p:slideViewPr>
    <p:cSldViewPr snapToGrid="0">
      <p:cViewPr varScale="1">
        <p:scale>
          <a:sx n="62" d="100"/>
          <a:sy n="62" d="100"/>
        </p:scale>
        <p:origin x="102" y="204"/>
      </p:cViewPr>
      <p:guideLst/>
    </p:cSldViewPr>
  </p:slideViewPr>
  <p:outlineViewPr>
    <p:cViewPr>
      <p:scale>
        <a:sx n="33" d="100"/>
        <a:sy n="33" d="100"/>
      </p:scale>
      <p:origin x="0" y="-20460"/>
    </p:cViewPr>
  </p:outlineViewPr>
  <p:notesTextViewPr>
    <p:cViewPr>
      <p:scale>
        <a:sx n="1" d="1"/>
        <a:sy n="1" d="1"/>
      </p:scale>
      <p:origin x="0" y="0"/>
    </p:cViewPr>
  </p:notesTextViewPr>
  <p:sorterViewPr>
    <p:cViewPr varScale="1">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EA8B9-E312-4512-9FD2-0C48E3F88F5E}"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D0CFB-1E4C-446F-AE1B-566437DAAFD1}" type="slidenum">
              <a:rPr lang="en-US" smtClean="0"/>
              <a:t>‹#›</a:t>
            </a:fld>
            <a:endParaRPr lang="en-US"/>
          </a:p>
        </p:txBody>
      </p:sp>
    </p:spTree>
    <p:extLst>
      <p:ext uri="{BB962C8B-B14F-4D97-AF65-F5344CB8AC3E}">
        <p14:creationId xmlns:p14="http://schemas.microsoft.com/office/powerpoint/2010/main" val="2342875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reports described in this presentation and the Objective Arts User Manual have been created by a third party, the </a:t>
            </a:r>
            <a:r>
              <a:rPr lang="en-US" dirty="0" err="1"/>
              <a:t>Praed</a:t>
            </a:r>
            <a:r>
              <a:rPr lang="en-US" dirty="0"/>
              <a:t> Foundation. The report </a:t>
            </a:r>
            <a:r>
              <a:rPr lang="en-US" sz="1200" kern="1200" dirty="0">
                <a:solidFill>
                  <a:schemeClr val="tx1"/>
                </a:solidFill>
                <a:effectLst/>
                <a:latin typeface="+mn-lt"/>
                <a:ea typeface="+mn-ea"/>
                <a:cs typeface="+mn-cs"/>
              </a:rPr>
              <a:t>templates are developed and maintained as part of the Objective Arts software package. Any changes or technical support required for report errors should be directed to support of the Objective Arts software. </a:t>
            </a:r>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1</a:t>
            </a:fld>
            <a:endParaRPr lang="en-US"/>
          </a:p>
        </p:txBody>
      </p:sp>
    </p:spTree>
    <p:extLst>
      <p:ext uri="{BB962C8B-B14F-4D97-AF65-F5344CB8AC3E}">
        <p14:creationId xmlns:p14="http://schemas.microsoft.com/office/powerpoint/2010/main" val="3911907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Administrators should establish as set of report templates with sets of desired parameters. Staff can either run each report template to review results immediately or have a pdf of the results sent to their email inbox.</a:t>
            </a:r>
          </a:p>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E9D0CFB-1E4C-446F-AE1B-566437DAAFD1}" type="slidenum">
              <a:rPr lang="en-US" smtClean="0"/>
              <a:t>14</a:t>
            </a:fld>
            <a:endParaRPr lang="en-US"/>
          </a:p>
        </p:txBody>
      </p:sp>
    </p:spTree>
    <p:extLst>
      <p:ext uri="{BB962C8B-B14F-4D97-AF65-F5344CB8AC3E}">
        <p14:creationId xmlns:p14="http://schemas.microsoft.com/office/powerpoint/2010/main" val="441418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Administrators should establish as set of report templates with sets of desired parameters. Staff can either run each report template to review results immediately or have a pdf of the results sent to their email inbox.</a:t>
            </a:r>
          </a:p>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15</a:t>
            </a:fld>
            <a:endParaRPr lang="en-US"/>
          </a:p>
        </p:txBody>
      </p:sp>
    </p:spTree>
    <p:extLst>
      <p:ext uri="{BB962C8B-B14F-4D97-AF65-F5344CB8AC3E}">
        <p14:creationId xmlns:p14="http://schemas.microsoft.com/office/powerpoint/2010/main" val="443176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Administrators should establish as set of report templates with sets of desired parameters. Staff can either run each report template to review results immediately or have a pdf of the results sent to their email inbox.</a:t>
            </a:r>
          </a:p>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16</a:t>
            </a:fld>
            <a:endParaRPr lang="en-US"/>
          </a:p>
        </p:txBody>
      </p:sp>
    </p:spTree>
    <p:extLst>
      <p:ext uri="{BB962C8B-B14F-4D97-AF65-F5344CB8AC3E}">
        <p14:creationId xmlns:p14="http://schemas.microsoft.com/office/powerpoint/2010/main" val="3942252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noticed when I started updating this PowerPoint on Nov. 27, the screen grab shows a photo with Prior #3 Prior #2 Prior #1, when I went back to update the screen grab to get something that was more filled out for the top photo, the headings now say Update A Update B Update D. Not sure what is going on here? Is this a result of choosing a different assessment? Has the site been updated since the last time I was using 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 to the OA Reports User Manual Alameda County (01/22/2019) at Chapter 2, “Key Report 01 – Reminder Report” page 6 for step-by-step instructions.</a:t>
            </a:r>
          </a:p>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19</a:t>
            </a:fld>
            <a:endParaRPr lang="en-US"/>
          </a:p>
        </p:txBody>
      </p:sp>
    </p:spTree>
    <p:extLst>
      <p:ext uri="{BB962C8B-B14F-4D97-AF65-F5344CB8AC3E}">
        <p14:creationId xmlns:p14="http://schemas.microsoft.com/office/powerpoint/2010/main" val="136357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20</a:t>
            </a:fld>
            <a:endParaRPr lang="en-US"/>
          </a:p>
        </p:txBody>
      </p:sp>
    </p:spTree>
    <p:extLst>
      <p:ext uri="{BB962C8B-B14F-4D97-AF65-F5344CB8AC3E}">
        <p14:creationId xmlns:p14="http://schemas.microsoft.com/office/powerpoint/2010/main" val="3083315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23</a:t>
            </a:fld>
            <a:endParaRPr lang="en-US"/>
          </a:p>
        </p:txBody>
      </p:sp>
    </p:spTree>
    <p:extLst>
      <p:ext uri="{BB962C8B-B14F-4D97-AF65-F5344CB8AC3E}">
        <p14:creationId xmlns:p14="http://schemas.microsoft.com/office/powerpoint/2010/main" val="3739980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24</a:t>
            </a:fld>
            <a:endParaRPr lang="en-US"/>
          </a:p>
        </p:txBody>
      </p:sp>
    </p:spTree>
    <p:extLst>
      <p:ext uri="{BB962C8B-B14F-4D97-AF65-F5344CB8AC3E}">
        <p14:creationId xmlns:p14="http://schemas.microsoft.com/office/powerpoint/2010/main" val="3158900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 to the OA Reports User Manual Alameda County (01/22/2019) at Chapter 2, “Key Report 01 – Reminder Report” page 6 for step-by-step instructions.</a:t>
            </a:r>
          </a:p>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25</a:t>
            </a:fld>
            <a:endParaRPr lang="en-US"/>
          </a:p>
        </p:txBody>
      </p:sp>
    </p:spTree>
    <p:extLst>
      <p:ext uri="{BB962C8B-B14F-4D97-AF65-F5344CB8AC3E}">
        <p14:creationId xmlns:p14="http://schemas.microsoft.com/office/powerpoint/2010/main" val="3809521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 to the OA Reports User Manual Alameda County (01/22/2019) at Chapter 2, “Key Report 01 – Reminder Report” page 6 for step-by-step instructions.</a:t>
            </a:r>
          </a:p>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26</a:t>
            </a:fld>
            <a:endParaRPr lang="en-US"/>
          </a:p>
        </p:txBody>
      </p:sp>
    </p:spTree>
    <p:extLst>
      <p:ext uri="{BB962C8B-B14F-4D97-AF65-F5344CB8AC3E}">
        <p14:creationId xmlns:p14="http://schemas.microsoft.com/office/powerpoint/2010/main" val="3977741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more than four assessments exist, then those which are before the three most prior and after the initial will not display. In addition, the next upcoming assessment due date is displayed in the farthest right column with the header “Upcoming”.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 to the OA Reports User Manual Alameda County (01/22/2019) at Chapter 2, “Key Report 01 – Reminder Report” page 6 for step-by-step instructions.</a:t>
            </a:r>
          </a:p>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27</a:t>
            </a:fld>
            <a:endParaRPr lang="en-US"/>
          </a:p>
        </p:txBody>
      </p:sp>
    </p:spTree>
    <p:extLst>
      <p:ext uri="{BB962C8B-B14F-4D97-AF65-F5344CB8AC3E}">
        <p14:creationId xmlns:p14="http://schemas.microsoft.com/office/powerpoint/2010/main" val="4761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2</a:t>
            </a:fld>
            <a:endParaRPr lang="en-US"/>
          </a:p>
        </p:txBody>
      </p:sp>
    </p:spTree>
    <p:extLst>
      <p:ext uri="{BB962C8B-B14F-4D97-AF65-F5344CB8AC3E}">
        <p14:creationId xmlns:p14="http://schemas.microsoft.com/office/powerpoint/2010/main" val="3286091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more than four assessments exist, then those which are before the three most prior and after the initial will not display. In addition, the next upcoming assessment due date is displayed in the farthest right column with the header “Upcoming”.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 to the OA Reports User Manual Alameda County (01/22/2019) at Chapter 2, “Key Report 01 – Reminder Report” page 6 for step-by-step instructions.</a:t>
            </a:r>
          </a:p>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28</a:t>
            </a:fld>
            <a:endParaRPr lang="en-US"/>
          </a:p>
        </p:txBody>
      </p:sp>
    </p:spTree>
    <p:extLst>
      <p:ext uri="{BB962C8B-B14F-4D97-AF65-F5344CB8AC3E}">
        <p14:creationId xmlns:p14="http://schemas.microsoft.com/office/powerpoint/2010/main" val="3784844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29</a:t>
            </a:fld>
            <a:endParaRPr lang="en-US"/>
          </a:p>
        </p:txBody>
      </p:sp>
    </p:spTree>
    <p:extLst>
      <p:ext uri="{BB962C8B-B14F-4D97-AF65-F5344CB8AC3E}">
        <p14:creationId xmlns:p14="http://schemas.microsoft.com/office/powerpoint/2010/main" val="867770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more than four assessments exist, then those which are before the three most prior and after the initial will not display. In addition, the next upcoming assessment due date is displayed in the farthest right column with the header “Upcoming”.</a:t>
            </a:r>
          </a:p>
          <a:p>
            <a:endParaRPr lang="en-US" sz="1200" kern="1200" dirty="0">
              <a:solidFill>
                <a:schemeClr val="tx1"/>
              </a:solidFill>
              <a:effectLst/>
              <a:latin typeface="+mn-lt"/>
              <a:ea typeface="+mn-ea"/>
              <a:cs typeface="+mn-cs"/>
            </a:endParaRPr>
          </a:p>
          <a:p>
            <a:pPr marL="514350" lvl="0" indent="-514350">
              <a:lnSpc>
                <a:spcPct val="120000"/>
              </a:lnSpc>
              <a:buFont typeface="+mj-lt"/>
              <a:buAutoNum type="romanLcPeriod"/>
            </a:pPr>
            <a:r>
              <a:rPr lang="en-US" dirty="0"/>
              <a:t>If a pencil shows next to the past due assessment, this means that the window to collect the assessment is still open, and a user can still submit an assessment to comply with an allowable timely assessment window. In this case, once the assessment is submitted, the red text will turn to black and show the actual date the assessment was collected.</a:t>
            </a:r>
          </a:p>
          <a:p>
            <a:pPr marL="514350" lvl="0" indent="-514350">
              <a:lnSpc>
                <a:spcPct val="120000"/>
              </a:lnSpc>
              <a:buFont typeface="+mj-lt"/>
              <a:buAutoNum type="romanLcPeriod"/>
            </a:pPr>
            <a:r>
              <a:rPr lang="en-US" dirty="0"/>
              <a:t>Alternatively, if a triangle exclamation icon is displaying next to the red text, this means that the assessment is long past due and that the allowable assessment collection window has closed. In this case, the user can still submit an assessment, but the submitted assessment will not clear out the past due assessment. The newly submitted assessment will show in black but will not satisfy the prior assessment due, which will continue to display in red with a triangle exclamation icon.</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 to the OA Reports User Manual Alameda County (01/22/2019) at Chapter 2, “Key Report 01 – Reminder Report” page 6 for step-by-step instructions.</a:t>
            </a:r>
          </a:p>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30</a:t>
            </a:fld>
            <a:endParaRPr lang="en-US"/>
          </a:p>
        </p:txBody>
      </p:sp>
    </p:spTree>
    <p:extLst>
      <p:ext uri="{BB962C8B-B14F-4D97-AF65-F5344CB8AC3E}">
        <p14:creationId xmlns:p14="http://schemas.microsoft.com/office/powerpoint/2010/main" val="1564962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31</a:t>
            </a:fld>
            <a:endParaRPr lang="en-US"/>
          </a:p>
        </p:txBody>
      </p:sp>
    </p:spTree>
    <p:extLst>
      <p:ext uri="{BB962C8B-B14F-4D97-AF65-F5344CB8AC3E}">
        <p14:creationId xmlns:p14="http://schemas.microsoft.com/office/powerpoint/2010/main" val="988006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a:t>
            </a:r>
            <a:r>
              <a:rPr lang="en-US" sz="1200" kern="1200" dirty="0">
                <a:solidFill>
                  <a:schemeClr val="tx1"/>
                </a:solidFill>
                <a:effectLst/>
                <a:latin typeface="+mn-lt"/>
                <a:ea typeface="+mn-ea"/>
                <a:cs typeface="+mn-cs"/>
              </a:rPr>
              <a:t>Administrators should establish a set of report templates with sets of desired parameters. For example, the administrator may want to create a report template for each reporting unit and/or for each assessment type. The report template names can be changed to reflect the specific parameter settings for that report (e.g., “KR02 Caseload Progress – TBS Children” and “KR02 Caseload Progress – FSP TAY”). Once the templates are established and shared with staff, staff can quickly run each report template to review results immediately or have a pdf of the results sent to their email inbox.</a:t>
            </a:r>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32</a:t>
            </a:fld>
            <a:endParaRPr lang="en-US"/>
          </a:p>
        </p:txBody>
      </p:sp>
    </p:spTree>
    <p:extLst>
      <p:ext uri="{BB962C8B-B14F-4D97-AF65-F5344CB8AC3E}">
        <p14:creationId xmlns:p14="http://schemas.microsoft.com/office/powerpoint/2010/main" val="2511358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33</a:t>
            </a:fld>
            <a:endParaRPr lang="en-US"/>
          </a:p>
        </p:txBody>
      </p:sp>
    </p:spTree>
    <p:extLst>
      <p:ext uri="{BB962C8B-B14F-4D97-AF65-F5344CB8AC3E}">
        <p14:creationId xmlns:p14="http://schemas.microsoft.com/office/powerpoint/2010/main" val="3808211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35</a:t>
            </a:fld>
            <a:endParaRPr lang="en-US"/>
          </a:p>
        </p:txBody>
      </p:sp>
    </p:spTree>
    <p:extLst>
      <p:ext uri="{BB962C8B-B14F-4D97-AF65-F5344CB8AC3E}">
        <p14:creationId xmlns:p14="http://schemas.microsoft.com/office/powerpoint/2010/main" val="683158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36</a:t>
            </a:fld>
            <a:endParaRPr lang="en-US"/>
          </a:p>
        </p:txBody>
      </p:sp>
    </p:spTree>
    <p:extLst>
      <p:ext uri="{BB962C8B-B14F-4D97-AF65-F5344CB8AC3E}">
        <p14:creationId xmlns:p14="http://schemas.microsoft.com/office/powerpoint/2010/main" val="3839161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37</a:t>
            </a:fld>
            <a:endParaRPr lang="en-US"/>
          </a:p>
        </p:txBody>
      </p:sp>
    </p:spTree>
    <p:extLst>
      <p:ext uri="{BB962C8B-B14F-4D97-AF65-F5344CB8AC3E}">
        <p14:creationId xmlns:p14="http://schemas.microsoft.com/office/powerpoint/2010/main" val="1527639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 to the OA Reports User Manual Alameda County (01/22/2019) at Chapter 3, “Key Report 02 – Caseload Progress” page 36 for step-by-step instructions.</a:t>
            </a:r>
          </a:p>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38</a:t>
            </a:fld>
            <a:endParaRPr lang="en-US"/>
          </a:p>
        </p:txBody>
      </p:sp>
    </p:spTree>
    <p:extLst>
      <p:ext uri="{BB962C8B-B14F-4D97-AF65-F5344CB8AC3E}">
        <p14:creationId xmlns:p14="http://schemas.microsoft.com/office/powerpoint/2010/main" val="2385513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t>
            </a:r>
            <a:r>
              <a:rPr lang="en-US" sz="1200" b="1" dirty="0"/>
              <a:t>Tickler with Episodes Report </a:t>
            </a:r>
            <a:r>
              <a:rPr lang="en-US" sz="1200" dirty="0"/>
              <a:t>– which we refer to as the </a:t>
            </a:r>
            <a:r>
              <a:rPr lang="en-US" sz="1200" b="1" dirty="0"/>
              <a:t>Key Report 01 – Reminder Report </a:t>
            </a:r>
            <a:r>
              <a:rPr lang="en-US" sz="1200" dirty="0"/>
              <a:t>– </a:t>
            </a:r>
            <a:r>
              <a:rPr lang="en-US" sz="1200" kern="1200" dirty="0">
                <a:solidFill>
                  <a:schemeClr val="tx1"/>
                </a:solidFill>
                <a:effectLst/>
                <a:latin typeface="+mn-lt"/>
                <a:ea typeface="+mn-ea"/>
                <a:cs typeface="+mn-cs"/>
              </a:rPr>
              <a:t>shows progress of pre-specified questions over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can be useful for sending out reminders of upcoming assessments due and identifying when clinicians are late with assessments for compliance reviews.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Administrators should establish as set of report templates with sets of desired parameters. Staff can either run each report template to review results immediately or have a pdf of the results sent to their email inbox.</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 to the OA Reports User Manual Alameda County (01/22/2019) at Chapter 2, “Key Report 01 – Reminder Report” page 6 for step-by-step instructions.</a:t>
            </a:r>
          </a:p>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5</a:t>
            </a:fld>
            <a:endParaRPr lang="en-US"/>
          </a:p>
        </p:txBody>
      </p:sp>
    </p:spTree>
    <p:extLst>
      <p:ext uri="{BB962C8B-B14F-4D97-AF65-F5344CB8AC3E}">
        <p14:creationId xmlns:p14="http://schemas.microsoft.com/office/powerpoint/2010/main" val="1764383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 to the OA Reports User Manual Alameda County (01/22/2019) at Chapter 3, “Key Report 02 – Caseload Progress” page 36 for step-by-step instructions.</a:t>
            </a:r>
          </a:p>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39</a:t>
            </a:fld>
            <a:endParaRPr lang="en-US"/>
          </a:p>
        </p:txBody>
      </p:sp>
    </p:spTree>
    <p:extLst>
      <p:ext uri="{BB962C8B-B14F-4D97-AF65-F5344CB8AC3E}">
        <p14:creationId xmlns:p14="http://schemas.microsoft.com/office/powerpoint/2010/main" val="2646831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It is important to note that if a client has 49 treatment needs at initial and 49 treatment needs at 1st update, as is displayed in the example in Figure 3.2.2, that this does not mean that nothing has changed. Many of the treatment needs from the initial could have been resolved, but just as many new treatment needs were discovered. For example, 10 treatment needs might have been addressed and 10 new treatment needs discovered. It is common early in an episode to discover new items as staff build trusting relationships with clients and as clients continue to share or develop their stories.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 to the OA Reports User Manual Alameda County (01/22/2019) at Chapter 3, “Key Report 02 – Caseload Progress” page 36 for step-by-step instructions.</a:t>
            </a:r>
          </a:p>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40</a:t>
            </a:fld>
            <a:endParaRPr lang="en-US"/>
          </a:p>
        </p:txBody>
      </p:sp>
    </p:spTree>
    <p:extLst>
      <p:ext uri="{BB962C8B-B14F-4D97-AF65-F5344CB8AC3E}">
        <p14:creationId xmlns:p14="http://schemas.microsoft.com/office/powerpoint/2010/main" val="493813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 to the OA Reports User Manual Alameda County (01/22/2019) at Chapter 4, “Key Report 03 – Item Impact Report” page 21 for step-by-step instructions.</a:t>
            </a:r>
          </a:p>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43</a:t>
            </a:fld>
            <a:endParaRPr lang="en-US"/>
          </a:p>
        </p:txBody>
      </p:sp>
    </p:spTree>
    <p:extLst>
      <p:ext uri="{BB962C8B-B14F-4D97-AF65-F5344CB8AC3E}">
        <p14:creationId xmlns:p14="http://schemas.microsoft.com/office/powerpoint/2010/main" val="1697037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44</a:t>
            </a:fld>
            <a:endParaRPr lang="en-US"/>
          </a:p>
        </p:txBody>
      </p:sp>
    </p:spTree>
    <p:extLst>
      <p:ext uri="{BB962C8B-B14F-4D97-AF65-F5344CB8AC3E}">
        <p14:creationId xmlns:p14="http://schemas.microsoft.com/office/powerpoint/2010/main" val="2495595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50</a:t>
            </a:fld>
            <a:endParaRPr lang="en-US"/>
          </a:p>
        </p:txBody>
      </p:sp>
    </p:spTree>
    <p:extLst>
      <p:ext uri="{BB962C8B-B14F-4D97-AF65-F5344CB8AC3E}">
        <p14:creationId xmlns:p14="http://schemas.microsoft.com/office/powerpoint/2010/main" val="2801179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51</a:t>
            </a:fld>
            <a:endParaRPr lang="en-US"/>
          </a:p>
        </p:txBody>
      </p:sp>
    </p:spTree>
    <p:extLst>
      <p:ext uri="{BB962C8B-B14F-4D97-AF65-F5344CB8AC3E}">
        <p14:creationId xmlns:p14="http://schemas.microsoft.com/office/powerpoint/2010/main" val="4072093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52</a:t>
            </a:fld>
            <a:endParaRPr lang="en-US" dirty="0"/>
          </a:p>
        </p:txBody>
      </p:sp>
    </p:spTree>
    <p:extLst>
      <p:ext uri="{BB962C8B-B14F-4D97-AF65-F5344CB8AC3E}">
        <p14:creationId xmlns:p14="http://schemas.microsoft.com/office/powerpoint/2010/main" val="2034197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53</a:t>
            </a:fld>
            <a:endParaRPr lang="en-US" dirty="0"/>
          </a:p>
        </p:txBody>
      </p:sp>
    </p:spTree>
    <p:extLst>
      <p:ext uri="{BB962C8B-B14F-4D97-AF65-F5344CB8AC3E}">
        <p14:creationId xmlns:p14="http://schemas.microsoft.com/office/powerpoint/2010/main" val="2066145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54</a:t>
            </a:fld>
            <a:endParaRPr lang="en-US"/>
          </a:p>
        </p:txBody>
      </p:sp>
    </p:spTree>
    <p:extLst>
      <p:ext uri="{BB962C8B-B14F-4D97-AF65-F5344CB8AC3E}">
        <p14:creationId xmlns:p14="http://schemas.microsoft.com/office/powerpoint/2010/main" val="14050007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55</a:t>
            </a:fld>
            <a:endParaRPr lang="en-US" dirty="0"/>
          </a:p>
        </p:txBody>
      </p:sp>
    </p:spTree>
    <p:extLst>
      <p:ext uri="{BB962C8B-B14F-4D97-AF65-F5344CB8AC3E}">
        <p14:creationId xmlns:p14="http://schemas.microsoft.com/office/powerpoint/2010/main" val="806335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Administrators should establish as set of report templates with sets of desired parameters. Staff can either run each report template to review results immediately or have a pdf of the results sent to their email inbox.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Caseload Progress </a:t>
            </a:r>
            <a:r>
              <a:rPr lang="en-US" sz="1200" kern="1200" dirty="0">
                <a:solidFill>
                  <a:schemeClr val="tx1"/>
                </a:solidFill>
                <a:effectLst/>
                <a:latin typeface="+mn-lt"/>
                <a:ea typeface="+mn-ea"/>
                <a:cs typeface="+mn-cs"/>
              </a:rPr>
              <a:t>– displays the progress of an Assessor’s clients throughout updates of each client’s assessments. It can be useful for tracking when assessments have been completed and for tracking the progress of a client under all or individual domains in that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 to the OA Reports User Manual Alameda County (01/22/2019) at Chapter 3, “Key Report 02 – Caseload Progress” page 36 for step-by-step instructions.</a:t>
            </a:r>
          </a:p>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6</a:t>
            </a:fld>
            <a:endParaRPr lang="en-US"/>
          </a:p>
        </p:txBody>
      </p:sp>
    </p:spTree>
    <p:extLst>
      <p:ext uri="{BB962C8B-B14F-4D97-AF65-F5344CB8AC3E}">
        <p14:creationId xmlns:p14="http://schemas.microsoft.com/office/powerpoint/2010/main" val="37834743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a:t>
            </a:r>
            <a:r>
              <a:rPr lang="en-US" dirty="0"/>
              <a:t>: </a:t>
            </a:r>
            <a:r>
              <a:rPr lang="en-US" sz="1200" kern="1200" dirty="0">
                <a:solidFill>
                  <a:schemeClr val="tx1"/>
                </a:solidFill>
                <a:effectLst/>
                <a:latin typeface="+mn-lt"/>
                <a:ea typeface="+mn-ea"/>
                <a:cs typeface="+mn-cs"/>
              </a:rPr>
              <a:t>Administrators should establish a set of report templates with sets of desired parameters. For example, the administrator may want to create a report template for each reporting unit and/or for each assessment type – or for a specific set of domain items, such as for a strengths report. The report template names can be changed to reflect the specific parameter settings for that report (e.g., “KR03 Item Impact – TBS Children” and “KR03 Item Impact – FSP TAY”). Once the templates are established and shared with staff, staff can quickly run each report template to review results immediately or have a pdf of the results sent to their email inbox.</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 to the OA Reports User Manual Alameda County (01/22/2019) at Chapter 4, “Key Report 03 – Item Impact Report” page 21 for step-by-step instructions.</a:t>
            </a:r>
          </a:p>
          <a:p>
            <a:endParaRPr lang="en-US" b="1" dirty="0"/>
          </a:p>
        </p:txBody>
      </p:sp>
      <p:sp>
        <p:nvSpPr>
          <p:cNvPr id="4" name="Slide Number Placeholder 3"/>
          <p:cNvSpPr>
            <a:spLocks noGrp="1"/>
          </p:cNvSpPr>
          <p:nvPr>
            <p:ph type="sldNum" sz="quarter" idx="5"/>
          </p:nvPr>
        </p:nvSpPr>
        <p:spPr/>
        <p:txBody>
          <a:bodyPr/>
          <a:lstStyle/>
          <a:p>
            <a:fld id="{1E9D0CFB-1E4C-446F-AE1B-566437DAAFD1}" type="slidenum">
              <a:rPr lang="en-US" smtClean="0"/>
              <a:t>56</a:t>
            </a:fld>
            <a:endParaRPr lang="en-US" dirty="0"/>
          </a:p>
        </p:txBody>
      </p:sp>
    </p:spTree>
    <p:extLst>
      <p:ext uri="{BB962C8B-B14F-4D97-AF65-F5344CB8AC3E}">
        <p14:creationId xmlns:p14="http://schemas.microsoft.com/office/powerpoint/2010/main" val="3911589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a:t>
            </a:r>
            <a:r>
              <a:rPr lang="en-US" dirty="0"/>
              <a:t>: </a:t>
            </a:r>
            <a:r>
              <a:rPr lang="en-US" sz="1200" kern="1200" dirty="0">
                <a:solidFill>
                  <a:schemeClr val="tx1"/>
                </a:solidFill>
                <a:effectLst/>
                <a:latin typeface="+mn-lt"/>
                <a:ea typeface="+mn-ea"/>
                <a:cs typeface="+mn-cs"/>
              </a:rPr>
              <a:t>Administrators should establish a set of report templates with sets of desired parameters. For example, the administrator may want to create a report template for each reporting unit and/or for each assessment type – or for a specific set of domain items, such as for a strengths report. The report template names can be changed to reflect the specific parameter settings for that report (e.g., “KR03 Item Impact – TBS Children” and “KR03 Item Impact – FSP TAY”). Once the templates are established and shared with staff, staff can quickly run each report template to review results immediately or have a pdf of the results sent to their email inbox.</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 to the OA Reports User Manual Alameda County (01/22/2019) at Chapter 4, “Key Report 03 – Item Impact Report” page 21 for step-by-step instructions.</a:t>
            </a:r>
          </a:p>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57</a:t>
            </a:fld>
            <a:endParaRPr lang="en-US" dirty="0"/>
          </a:p>
        </p:txBody>
      </p:sp>
    </p:spTree>
    <p:extLst>
      <p:ext uri="{BB962C8B-B14F-4D97-AF65-F5344CB8AC3E}">
        <p14:creationId xmlns:p14="http://schemas.microsoft.com/office/powerpoint/2010/main" val="2932595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t>
            </a:r>
            <a:r>
              <a:rPr lang="en-US" sz="1200" b="1" dirty="0"/>
              <a:t>TCOM Average Impact </a:t>
            </a:r>
            <a:r>
              <a:rPr lang="en-US" sz="1200" dirty="0"/>
              <a:t>report. This report shows actionable item progress by domain. </a:t>
            </a:r>
            <a:r>
              <a:rPr lang="en-US" sz="1200" kern="1200" dirty="0">
                <a:solidFill>
                  <a:schemeClr val="tx1"/>
                </a:solidFill>
                <a:effectLst/>
                <a:latin typeface="+mn-lt"/>
                <a:ea typeface="+mn-ea"/>
                <a:cs typeface="+mn-cs"/>
              </a:rPr>
              <a:t>User can compare time 1 average number of actionable treatment needs to time 2 average number of actionable treatment needs by domain to identify overall improvements in actionable items by domain.</a:t>
            </a:r>
            <a:endParaRPr lang="en-US" sz="1200" dirty="0"/>
          </a:p>
        </p:txBody>
      </p:sp>
      <p:sp>
        <p:nvSpPr>
          <p:cNvPr id="4" name="Slide Number Placeholder 3"/>
          <p:cNvSpPr>
            <a:spLocks noGrp="1"/>
          </p:cNvSpPr>
          <p:nvPr>
            <p:ph type="sldNum" sz="quarter" idx="5"/>
          </p:nvPr>
        </p:nvSpPr>
        <p:spPr/>
        <p:txBody>
          <a:bodyPr/>
          <a:lstStyle/>
          <a:p>
            <a:fld id="{1E9D0CFB-1E4C-446F-AE1B-566437DAAFD1}" type="slidenum">
              <a:rPr lang="en-US" smtClean="0"/>
              <a:t>60</a:t>
            </a:fld>
            <a:endParaRPr lang="en-US" dirty="0"/>
          </a:p>
        </p:txBody>
      </p:sp>
    </p:spTree>
    <p:extLst>
      <p:ext uri="{BB962C8B-B14F-4D97-AF65-F5344CB8AC3E}">
        <p14:creationId xmlns:p14="http://schemas.microsoft.com/office/powerpoint/2010/main" val="37740950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61</a:t>
            </a:fld>
            <a:endParaRPr lang="en-US"/>
          </a:p>
        </p:txBody>
      </p:sp>
    </p:spTree>
    <p:extLst>
      <p:ext uri="{BB962C8B-B14F-4D97-AF65-F5344CB8AC3E}">
        <p14:creationId xmlns:p14="http://schemas.microsoft.com/office/powerpoint/2010/main" val="8278676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62</a:t>
            </a:fld>
            <a:endParaRPr lang="en-US"/>
          </a:p>
        </p:txBody>
      </p:sp>
    </p:spTree>
    <p:extLst>
      <p:ext uri="{BB962C8B-B14F-4D97-AF65-F5344CB8AC3E}">
        <p14:creationId xmlns:p14="http://schemas.microsoft.com/office/powerpoint/2010/main" val="2983473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63</a:t>
            </a:fld>
            <a:endParaRPr lang="en-US"/>
          </a:p>
        </p:txBody>
      </p:sp>
    </p:spTree>
    <p:extLst>
      <p:ext uri="{BB962C8B-B14F-4D97-AF65-F5344CB8AC3E}">
        <p14:creationId xmlns:p14="http://schemas.microsoft.com/office/powerpoint/2010/main" val="2723907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64</a:t>
            </a:fld>
            <a:endParaRPr lang="en-US"/>
          </a:p>
        </p:txBody>
      </p:sp>
    </p:spTree>
    <p:extLst>
      <p:ext uri="{BB962C8B-B14F-4D97-AF65-F5344CB8AC3E}">
        <p14:creationId xmlns:p14="http://schemas.microsoft.com/office/powerpoint/2010/main" val="23341208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65</a:t>
            </a:fld>
            <a:endParaRPr lang="en-US" dirty="0"/>
          </a:p>
        </p:txBody>
      </p:sp>
    </p:spTree>
    <p:extLst>
      <p:ext uri="{BB962C8B-B14F-4D97-AF65-F5344CB8AC3E}">
        <p14:creationId xmlns:p14="http://schemas.microsoft.com/office/powerpoint/2010/main" val="12728445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66</a:t>
            </a:fld>
            <a:endParaRPr lang="en-US"/>
          </a:p>
        </p:txBody>
      </p:sp>
    </p:spTree>
    <p:extLst>
      <p:ext uri="{BB962C8B-B14F-4D97-AF65-F5344CB8AC3E}">
        <p14:creationId xmlns:p14="http://schemas.microsoft.com/office/powerpoint/2010/main" val="25529429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1E9D0CFB-1E4C-446F-AE1B-566437DAAFD1}" type="slidenum">
              <a:rPr lang="en-US" smtClean="0"/>
              <a:t>67</a:t>
            </a:fld>
            <a:endParaRPr lang="en-US" dirty="0"/>
          </a:p>
        </p:txBody>
      </p:sp>
    </p:spTree>
    <p:extLst>
      <p:ext uri="{BB962C8B-B14F-4D97-AF65-F5344CB8AC3E}">
        <p14:creationId xmlns:p14="http://schemas.microsoft.com/office/powerpoint/2010/main" val="228877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t>
            </a:r>
            <a:r>
              <a:rPr lang="en-US" sz="1200" b="1" dirty="0"/>
              <a:t>Impact Report </a:t>
            </a:r>
            <a:r>
              <a:rPr lang="en-US" sz="1200" dirty="0"/>
              <a:t>– which we refer to as </a:t>
            </a:r>
            <a:r>
              <a:rPr lang="en-US" sz="1200" b="1" dirty="0"/>
              <a:t>the </a:t>
            </a:r>
            <a:r>
              <a:rPr lang="en-US" sz="1200" b="1" kern="1200" dirty="0">
                <a:solidFill>
                  <a:schemeClr val="tx1"/>
                </a:solidFill>
                <a:effectLst/>
                <a:latin typeface="+mn-lt"/>
                <a:ea typeface="+mn-ea"/>
                <a:cs typeface="+mn-cs"/>
              </a:rPr>
              <a:t>Key Report 03-Item Impact Report </a:t>
            </a:r>
            <a:r>
              <a:rPr lang="en-US" sz="1200" kern="1200" dirty="0">
                <a:solidFill>
                  <a:schemeClr val="tx1"/>
                </a:solidFill>
                <a:effectLst/>
                <a:latin typeface="+mn-lt"/>
                <a:ea typeface="+mn-ea"/>
                <a:cs typeface="+mn-cs"/>
              </a:rPr>
              <a:t>– shows the percentage of the domain scores at the initial assessment, initial and discharge assessments, and groups the clients based on their score in the assessment.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Administrators should establish as set of report templates with sets of desired parameters. Staff can either run each report template to review results immediately or have a pdf of the results sent to their email inbox.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 to the OA Reports User Manual Alameda County (01/22/2019) at Chapter 4, “Key Report 03 – Item Impact Report” page 21 for step-by-step instructions.</a:t>
            </a:r>
          </a:p>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8</a:t>
            </a:fld>
            <a:endParaRPr lang="en-US"/>
          </a:p>
        </p:txBody>
      </p:sp>
    </p:spTree>
    <p:extLst>
      <p:ext uri="{BB962C8B-B14F-4D97-AF65-F5344CB8AC3E}">
        <p14:creationId xmlns:p14="http://schemas.microsoft.com/office/powerpoint/2010/main" val="25637064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68</a:t>
            </a:fld>
            <a:endParaRPr lang="en-US" dirty="0"/>
          </a:p>
        </p:txBody>
      </p:sp>
    </p:spTree>
    <p:extLst>
      <p:ext uri="{BB962C8B-B14F-4D97-AF65-F5344CB8AC3E}">
        <p14:creationId xmlns:p14="http://schemas.microsoft.com/office/powerpoint/2010/main" val="2010352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important to note that if a set of clients had an average of 2.7 treatment needs at initial and 2.9 treatment needs at discharged, as is displayed for Life Functioning Domain under Reporting Unit #2 in the </a:t>
            </a:r>
            <a:r>
              <a:rPr lang="en-US" sz="1200" b="1" kern="1200" dirty="0">
                <a:solidFill>
                  <a:schemeClr val="tx1"/>
                </a:solidFill>
                <a:effectLst/>
                <a:latin typeface="+mn-lt"/>
                <a:ea typeface="+mn-ea"/>
                <a:cs typeface="+mn-cs"/>
              </a:rPr>
              <a:t>Figure </a:t>
            </a:r>
            <a:r>
              <a:rPr lang="en-US" sz="1200" kern="1200" dirty="0">
                <a:solidFill>
                  <a:schemeClr val="tx1"/>
                </a:solidFill>
                <a:effectLst/>
                <a:latin typeface="+mn-lt"/>
                <a:ea typeface="+mn-ea"/>
                <a:cs typeface="+mn-cs"/>
              </a:rPr>
              <a:t>that this does not mean that all youth go worse. Some of the treatment needs from the initial could have been resolved but this report shows that more treatment needs were discovered than were resolved. For example, 10 treatment needs might have been addressed and 15 new treatment needs discovered. It is common early in an episode to discover new items as staff build trusting relationships with clients and as clients continue to share or develop their stories. It is impossible to tell from this report how many treatment needs were resolved versus how many were discovered.</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69</a:t>
            </a:fld>
            <a:endParaRPr lang="en-US"/>
          </a:p>
        </p:txBody>
      </p:sp>
    </p:spTree>
    <p:extLst>
      <p:ext uri="{BB962C8B-B14F-4D97-AF65-F5344CB8AC3E}">
        <p14:creationId xmlns:p14="http://schemas.microsoft.com/office/powerpoint/2010/main" val="201199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t>
            </a:r>
            <a:r>
              <a:rPr lang="en-US" sz="1200" b="1" dirty="0"/>
              <a:t>Domain Impact </a:t>
            </a:r>
            <a:r>
              <a:rPr lang="en-US" sz="1200" dirty="0"/>
              <a:t>report – which we refer to as </a:t>
            </a:r>
            <a:r>
              <a:rPr lang="en-US" sz="1200" b="1" dirty="0"/>
              <a:t>TCOM Average Impact Report</a:t>
            </a:r>
            <a:r>
              <a:rPr lang="en-US" sz="1200" dirty="0"/>
              <a:t>. This report shows actionable item progress by domain. </a:t>
            </a:r>
            <a:r>
              <a:rPr lang="en-US" sz="1200" kern="1200" dirty="0">
                <a:solidFill>
                  <a:schemeClr val="tx1"/>
                </a:solidFill>
                <a:effectLst/>
                <a:latin typeface="+mn-lt"/>
                <a:ea typeface="+mn-ea"/>
                <a:cs typeface="+mn-cs"/>
              </a:rPr>
              <a:t>User can compare time 1 average number of actionable treatment needs to time 2 average number of actionable treatment needs by domain to identify overall improvements in actionable items by domain.</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Administrators should establish as set of report templates with sets of desired parameters. Staff can either run each report template to review results immediately or have a pdf of the results sent to their email inbox.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Refer to the OA Reports User Manual Alameda County (01/22/2019) at Chapter 5, “KR04 Domain Impact Report” page 36 for step-by-step instructions.</a:t>
            </a:r>
          </a:p>
          <a:p>
            <a:endParaRPr lang="en-US" dirty="0"/>
          </a:p>
        </p:txBody>
      </p:sp>
      <p:sp>
        <p:nvSpPr>
          <p:cNvPr id="4" name="Slide Number Placeholder 3"/>
          <p:cNvSpPr>
            <a:spLocks noGrp="1"/>
          </p:cNvSpPr>
          <p:nvPr>
            <p:ph type="sldNum" sz="quarter" idx="5"/>
          </p:nvPr>
        </p:nvSpPr>
        <p:spPr/>
        <p:txBody>
          <a:bodyPr/>
          <a:lstStyle/>
          <a:p>
            <a:fld id="{1E9D0CFB-1E4C-446F-AE1B-566437DAAFD1}" type="slidenum">
              <a:rPr lang="en-US" smtClean="0"/>
              <a:t>9</a:t>
            </a:fld>
            <a:endParaRPr lang="en-US"/>
          </a:p>
        </p:txBody>
      </p:sp>
    </p:spTree>
    <p:extLst>
      <p:ext uri="{BB962C8B-B14F-4D97-AF65-F5344CB8AC3E}">
        <p14:creationId xmlns:p14="http://schemas.microsoft.com/office/powerpoint/2010/main" val="3664363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Administrators should establish as set of report templates with sets of desired parameters. Staff can either run each report template to review results immediately or have a pdf of the results sent to their email inbox.</a:t>
            </a:r>
          </a:p>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E9D0CFB-1E4C-446F-AE1B-566437DAAFD1}" type="slidenum">
              <a:rPr lang="en-US" smtClean="0"/>
              <a:t>10</a:t>
            </a:fld>
            <a:endParaRPr lang="en-US"/>
          </a:p>
        </p:txBody>
      </p:sp>
    </p:spTree>
    <p:extLst>
      <p:ext uri="{BB962C8B-B14F-4D97-AF65-F5344CB8AC3E}">
        <p14:creationId xmlns:p14="http://schemas.microsoft.com/office/powerpoint/2010/main" val="2115849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Administrators should establish as set of report templates with sets of desired parameters. Staff can either run each report template to review results immediately or have a pdf of the results sent to their email inbox.</a:t>
            </a:r>
          </a:p>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E9D0CFB-1E4C-446F-AE1B-566437DAAFD1}" type="slidenum">
              <a:rPr lang="en-US" smtClean="0"/>
              <a:t>12</a:t>
            </a:fld>
            <a:endParaRPr lang="en-US"/>
          </a:p>
        </p:txBody>
      </p:sp>
    </p:spTree>
    <p:extLst>
      <p:ext uri="{BB962C8B-B14F-4D97-AF65-F5344CB8AC3E}">
        <p14:creationId xmlns:p14="http://schemas.microsoft.com/office/powerpoint/2010/main" val="293397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Administrators should establish as set of report templates with sets of desired parameters. Staff can either run each report template to review results immediately or have a pdf of the results sent to their email inbox.</a:t>
            </a:r>
          </a:p>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E9D0CFB-1E4C-446F-AE1B-566437DAAFD1}" type="slidenum">
              <a:rPr lang="en-US" smtClean="0"/>
              <a:t>13</a:t>
            </a:fld>
            <a:endParaRPr lang="en-US"/>
          </a:p>
        </p:txBody>
      </p:sp>
    </p:spTree>
    <p:extLst>
      <p:ext uri="{BB962C8B-B14F-4D97-AF65-F5344CB8AC3E}">
        <p14:creationId xmlns:p14="http://schemas.microsoft.com/office/powerpoint/2010/main" val="643557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606" y="2766767"/>
            <a:ext cx="6309674" cy="1577419"/>
          </a:xfrm>
          <a:prstGeom prst="rect">
            <a:avLst/>
          </a:prstGeom>
        </p:spPr>
      </p:pic>
      <p:pic>
        <p:nvPicPr>
          <p:cNvPr id="4" name="Picture 3">
            <a:extLst>
              <a:ext uri="{FF2B5EF4-FFF2-40B4-BE49-F238E27FC236}">
                <a16:creationId xmlns:a16="http://schemas.microsoft.com/office/drawing/2014/main" id="{357E1B92-A23F-4341-B466-81F0806B230E}"/>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65552" y="5939877"/>
            <a:ext cx="3056255" cy="763905"/>
          </a:xfrm>
          <a:prstGeom prst="rect">
            <a:avLst/>
          </a:prstGeom>
          <a:noFill/>
          <a:ln>
            <a:noFill/>
          </a:ln>
        </p:spPr>
      </p:pic>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52474"/>
            <a:ext cx="4343400" cy="1304925"/>
          </a:xfrm>
          <a:prstGeom prst="rect">
            <a:avLst/>
          </a:prstGeom>
        </p:spPr>
        <p:txBody>
          <a:bodyPr anchor="b">
            <a:noAutofit/>
          </a:bodyPr>
          <a:lstStyle>
            <a:lvl1pPr>
              <a:defRPr sz="4400"/>
            </a:lvl1pPr>
          </a:lstStyle>
          <a:p>
            <a:r>
              <a:rPr lang="en-US"/>
              <a:t>Click to edit Master title style</a:t>
            </a:r>
            <a:endParaRPr lang="en-US" dirty="0"/>
          </a:p>
        </p:txBody>
      </p:sp>
      <p:sp>
        <p:nvSpPr>
          <p:cNvPr id="3" name="Picture Placeholder 2"/>
          <p:cNvSpPr>
            <a:spLocks noGrp="1"/>
          </p:cNvSpPr>
          <p:nvPr>
            <p:ph type="pic" idx="1"/>
          </p:nvPr>
        </p:nvSpPr>
        <p:spPr>
          <a:xfrm>
            <a:off x="5358384" y="987425"/>
            <a:ext cx="6016752" cy="497310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399"/>
            <a:ext cx="4343400" cy="3903133"/>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a:lvl1pPr>
          </a:lstStyle>
          <a:p>
            <a:endParaRPr lang="en-US"/>
          </a:p>
        </p:txBody>
      </p:sp>
      <p:sp>
        <p:nvSpPr>
          <p:cNvPr id="7" name="Slide Number Placeholder 6"/>
          <p:cNvSpPr>
            <a:spLocks noGrp="1"/>
          </p:cNvSpPr>
          <p:nvPr>
            <p:ph type="sldNum" sz="quarter" idx="12"/>
          </p:nvPr>
        </p:nvSpPr>
        <p:spPr/>
        <p:txBody>
          <a:bodyPr/>
          <a:lstStyle/>
          <a:p>
            <a:fld id="{98EC09EB-D433-5B43-AE24-A093671FFB0E}"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9035" y="6070600"/>
            <a:ext cx="2802212" cy="700553"/>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172280" y="277284"/>
            <a:ext cx="2743200" cy="365125"/>
          </a:xfrm>
        </p:spPr>
        <p:txBody>
          <a:bodyPr/>
          <a:lstStyle/>
          <a:p>
            <a:fld id="{98EC09EB-D433-5B43-AE24-A093671FFB0E}"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9035" y="6070600"/>
            <a:ext cx="2802212" cy="700553"/>
          </a:xfrm>
          <a:prstGeom prst="rect">
            <a:avLst/>
          </a:prstGeom>
        </p:spPr>
      </p:pic>
      <p:sp>
        <p:nvSpPr>
          <p:cNvPr id="9" name="Title 8"/>
          <p:cNvSpPr>
            <a:spLocks noGrp="1"/>
          </p:cNvSpPr>
          <p:nvPr>
            <p:ph type="title"/>
          </p:nvPr>
        </p:nvSpPr>
        <p:spPr>
          <a:xfrm>
            <a:off x="966788" y="642409"/>
            <a:ext cx="10107612" cy="2909755"/>
          </a:xfrm>
        </p:spPr>
        <p:txBody>
          <a:bodyPr anchor="b">
            <a:normAutofit/>
          </a:bodyPr>
          <a:lstStyle>
            <a:lvl1pPr>
              <a:defRPr sz="5400"/>
            </a:lvl1pPr>
          </a:lstStyle>
          <a:p>
            <a:r>
              <a:rPr lang="en-US"/>
              <a:t>Click to edit Master title style</a:t>
            </a:r>
            <a:endParaRPr lang="en-US" dirty="0"/>
          </a:p>
        </p:txBody>
      </p:sp>
      <p:sp>
        <p:nvSpPr>
          <p:cNvPr id="11" name="Text Placeholder 10"/>
          <p:cNvSpPr>
            <a:spLocks noGrp="1"/>
          </p:cNvSpPr>
          <p:nvPr>
            <p:ph type="body" sz="quarter" idx="11"/>
          </p:nvPr>
        </p:nvSpPr>
        <p:spPr>
          <a:xfrm>
            <a:off x="966788" y="3552825"/>
            <a:ext cx="10107612" cy="1352549"/>
          </a:xfrm>
        </p:spPr>
        <p:txBody>
          <a:bodyPr>
            <a:normAutofit/>
          </a:bodyPr>
          <a:lstStyle>
            <a:lvl1pPr marL="0" indent="0">
              <a:buNone/>
              <a:defRPr sz="3200">
                <a:solidFill>
                  <a:schemeClr val="accent5"/>
                </a:solidFill>
                <a:latin typeface="+mj-lt"/>
              </a:defRPr>
            </a:lvl1pPr>
          </a:lstStyle>
          <a:p>
            <a:pPr lvl="0"/>
            <a:r>
              <a:rPr lang="en-US"/>
              <a:t>Edit Master text styles</a:t>
            </a:r>
          </a:p>
        </p:txBody>
      </p:sp>
    </p:spTree>
    <p:extLst>
      <p:ext uri="{BB962C8B-B14F-4D97-AF65-F5344CB8AC3E}">
        <p14:creationId xmlns:p14="http://schemas.microsoft.com/office/powerpoint/2010/main" val="318711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557" y="1462087"/>
            <a:ext cx="10515600" cy="3916363"/>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8EC09EB-D433-5B43-AE24-A093671FFB0E}" type="slidenum">
              <a:rPr lang="en-US" smtClean="0"/>
              <a:t>‹#›</a:t>
            </a:fld>
            <a:endParaRPr lang="en-US"/>
          </a:p>
        </p:txBody>
      </p:sp>
      <p:sp>
        <p:nvSpPr>
          <p:cNvPr id="8" name="Title 7"/>
          <p:cNvSpPr>
            <a:spLocks noGrp="1"/>
          </p:cNvSpPr>
          <p:nvPr>
            <p:ph type="title"/>
          </p:nvPr>
        </p:nvSpPr>
        <p:spPr>
          <a:xfrm>
            <a:off x="156557" y="136525"/>
            <a:ext cx="10515600" cy="1325563"/>
          </a:xfrm>
        </p:spPr>
        <p:txBody>
          <a:bodyPr/>
          <a:lstStyle/>
          <a:p>
            <a:r>
              <a:rPr lang="en-US"/>
              <a:t>Click to edit Master title style</a:t>
            </a:r>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lgn="ctr">
              <a:defRPr/>
            </a:lvl1pPr>
          </a:lstStyle>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9035" y="6070600"/>
            <a:ext cx="2802212" cy="700553"/>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53533"/>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2079096"/>
            <a:ext cx="5181600" cy="391530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079096"/>
            <a:ext cx="5181600" cy="391530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a:lvl1pPr>
          </a:lstStyle>
          <a:p>
            <a:endParaRPr lang="en-US"/>
          </a:p>
        </p:txBody>
      </p:sp>
      <p:sp>
        <p:nvSpPr>
          <p:cNvPr id="7" name="Slide Number Placeholder 6"/>
          <p:cNvSpPr>
            <a:spLocks noGrp="1"/>
          </p:cNvSpPr>
          <p:nvPr>
            <p:ph type="sldNum" sz="quarter" idx="12"/>
          </p:nvPr>
        </p:nvSpPr>
        <p:spPr/>
        <p:txBody>
          <a:bodyPr/>
          <a:lstStyle/>
          <a:p>
            <a:fld id="{98EC09EB-D433-5B43-AE24-A093671FFB0E}"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9035" y="6070600"/>
            <a:ext cx="2802212" cy="700553"/>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1325563"/>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a:lvl1pPr>
          </a:lstStyle>
          <a:p>
            <a:endParaRPr lang="en-US" dirty="0"/>
          </a:p>
        </p:txBody>
      </p:sp>
      <p:sp>
        <p:nvSpPr>
          <p:cNvPr id="5" name="Slide Number Placeholder 4"/>
          <p:cNvSpPr>
            <a:spLocks noGrp="1"/>
          </p:cNvSpPr>
          <p:nvPr>
            <p:ph type="sldNum" sz="quarter" idx="12"/>
          </p:nvPr>
        </p:nvSpPr>
        <p:spPr/>
        <p:txBody>
          <a:bodyPr/>
          <a:lstStyle/>
          <a:p>
            <a:fld id="{98EC09EB-D433-5B43-AE24-A093671FFB0E}"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9035" y="6070600"/>
            <a:ext cx="2802212" cy="700553"/>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3306" y="154593"/>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8EC09EB-D433-5B43-AE24-A093671FFB0E}" type="slidenum">
              <a:rPr lang="en-US" smtClean="0"/>
              <a:t>‹#›</a:t>
            </a:fld>
            <a:endParaRPr lang="en-US"/>
          </a:p>
        </p:txBody>
      </p:sp>
      <p:sp>
        <p:nvSpPr>
          <p:cNvPr id="5" name="Content Placeholder 4"/>
          <p:cNvSpPr>
            <a:spLocks noGrp="1"/>
          </p:cNvSpPr>
          <p:nvPr>
            <p:ph sz="quarter" idx="11"/>
          </p:nvPr>
        </p:nvSpPr>
        <p:spPr>
          <a:xfrm>
            <a:off x="123306" y="1480156"/>
            <a:ext cx="10515600" cy="4518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3552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3306" y="162907"/>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8EC09EB-D433-5B43-AE24-A093671FFB0E}" type="slidenum">
              <a:rPr lang="en-US" smtClean="0"/>
              <a:t>‹#›</a:t>
            </a:fld>
            <a:endParaRPr lang="en-US"/>
          </a:p>
        </p:txBody>
      </p:sp>
      <p:sp>
        <p:nvSpPr>
          <p:cNvPr id="5" name="Picture Placeholder 4"/>
          <p:cNvSpPr>
            <a:spLocks noGrp="1"/>
          </p:cNvSpPr>
          <p:nvPr>
            <p:ph type="pic" sz="quarter" idx="11"/>
          </p:nvPr>
        </p:nvSpPr>
        <p:spPr>
          <a:xfrm>
            <a:off x="123306" y="1488471"/>
            <a:ext cx="10515600" cy="4602162"/>
          </a:xfrm>
        </p:spPr>
        <p:txBody>
          <a:bodyPr/>
          <a:lstStyle/>
          <a:p>
            <a:r>
              <a:rPr lang="en-US"/>
              <a:t>Click icon to add picture</a:t>
            </a:r>
          </a:p>
        </p:txBody>
      </p:sp>
    </p:spTree>
    <p:extLst>
      <p:ext uri="{BB962C8B-B14F-4D97-AF65-F5344CB8AC3E}">
        <p14:creationId xmlns:p14="http://schemas.microsoft.com/office/powerpoint/2010/main" val="424629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bg>
      <p:bgPr>
        <a:solidFill>
          <a:srgbClr val="2A5CAA"/>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lvl1pPr algn="ctr">
              <a:defRPr>
                <a:solidFill>
                  <a:schemeClr val="bg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98EC09EB-D433-5B43-AE24-A093671FFB0E}" type="slidenum">
              <a:rPr lang="en-US" smtClean="0"/>
              <a:pPr/>
              <a:t>‹#›</a:t>
            </a:fld>
            <a:endParaRPr lang="en-US" dirty="0"/>
          </a:p>
        </p:txBody>
      </p:sp>
      <p:sp>
        <p:nvSpPr>
          <p:cNvPr id="7" name="Content Placeholder 6"/>
          <p:cNvSpPr>
            <a:spLocks noGrp="1"/>
          </p:cNvSpPr>
          <p:nvPr>
            <p:ph sz="quarter" idx="13"/>
          </p:nvPr>
        </p:nvSpPr>
        <p:spPr>
          <a:xfrm>
            <a:off x="1524000" y="2047875"/>
            <a:ext cx="9153525" cy="2743200"/>
          </a:xfrm>
        </p:spPr>
        <p:txBody>
          <a:bodyPr anchor="ctr">
            <a:normAutofit/>
          </a:bodyPr>
          <a:lstStyle>
            <a:lvl1pPr marL="0" indent="0" algn="ctr">
              <a:buNone/>
              <a:defRPr sz="3600">
                <a:solidFill>
                  <a:schemeClr val="bg1"/>
                </a:solidFill>
                <a:latin typeface="+mj-lt"/>
              </a:defRPr>
            </a:lvl1pPr>
            <a:lvl2pPr algn="ctr">
              <a:defRPr>
                <a:latin typeface="+mj-lt"/>
              </a:defRPr>
            </a:lvl2pPr>
            <a:lvl3pPr algn="ctr">
              <a:defRPr>
                <a:latin typeface="+mj-lt"/>
              </a:defRPr>
            </a:lvl3pPr>
            <a:lvl4pPr algn="ctr">
              <a:defRPr>
                <a:latin typeface="+mj-lt"/>
              </a:defRPr>
            </a:lvl4pPr>
            <a:lvl5pPr algn="ctr">
              <a:defRPr>
                <a:latin typeface="+mj-lt"/>
              </a:defRPr>
            </a:lvl5pPr>
          </a:lstStyle>
          <a:p>
            <a:pPr lvl="0"/>
            <a:r>
              <a:rPr lang="en-US"/>
              <a:t>Edit Master text styles</a:t>
            </a:r>
          </a:p>
        </p:txBody>
      </p:sp>
    </p:spTree>
    <p:extLst>
      <p:ext uri="{BB962C8B-B14F-4D97-AF65-F5344CB8AC3E}">
        <p14:creationId xmlns:p14="http://schemas.microsoft.com/office/powerpoint/2010/main" val="36875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52474"/>
            <a:ext cx="4343400" cy="1304925"/>
          </a:xfrm>
          <a:prstGeom prst="rect">
            <a:avLst/>
          </a:prstGeom>
        </p:spPr>
        <p:txBody>
          <a:bodyPr anchor="b">
            <a:no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353050" y="987425"/>
            <a:ext cx="6002338" cy="49561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4343400" cy="388620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a:lvl1pPr>
          </a:lstStyle>
          <a:p>
            <a:endParaRPr lang="en-US"/>
          </a:p>
        </p:txBody>
      </p:sp>
      <p:sp>
        <p:nvSpPr>
          <p:cNvPr id="7" name="Slide Number Placeholder 6"/>
          <p:cNvSpPr>
            <a:spLocks noGrp="1"/>
          </p:cNvSpPr>
          <p:nvPr>
            <p:ph type="sldNum" sz="quarter" idx="12"/>
          </p:nvPr>
        </p:nvSpPr>
        <p:spPr/>
        <p:txBody>
          <a:bodyPr/>
          <a:lstStyle/>
          <a:p>
            <a:fld id="{98EC09EB-D433-5B43-AE24-A093671FFB0E}"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9035" y="6070600"/>
            <a:ext cx="2802212" cy="700553"/>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49267" y="387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C09EB-D433-5B43-AE24-A093671FFB0E}" type="slidenum">
              <a:rPr lang="en-US" smtClean="0"/>
              <a:t>‹#›</a:t>
            </a:fld>
            <a:endParaRPr lang="en-US"/>
          </a:p>
        </p:txBody>
      </p:sp>
      <p:sp>
        <p:nvSpPr>
          <p:cNvPr id="10" name="Title Placeholder 9"/>
          <p:cNvSpPr>
            <a:spLocks noGrp="1"/>
          </p:cNvSpPr>
          <p:nvPr>
            <p:ph type="title"/>
          </p:nvPr>
        </p:nvSpPr>
        <p:spPr>
          <a:xfrm>
            <a:off x="838200" y="75247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Text Placeholder 10"/>
          <p:cNvSpPr>
            <a:spLocks noGrp="1"/>
          </p:cNvSpPr>
          <p:nvPr>
            <p:ph type="body" idx="1"/>
          </p:nvPr>
        </p:nvSpPr>
        <p:spPr>
          <a:xfrm>
            <a:off x="838200" y="2078038"/>
            <a:ext cx="10515600" cy="39163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4" r:id="rId5"/>
    <p:sldLayoutId id="2147483662" r:id="rId6"/>
    <p:sldLayoutId id="2147483661"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800" kern="1200">
          <a:solidFill>
            <a:srgbClr val="2A5CAA"/>
          </a:solidFill>
          <a:latin typeface="Gotham Ligh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3547E3-2778-43F7-9B67-AE445F3BC2B2}"/>
              </a:ext>
            </a:extLst>
          </p:cNvPr>
          <p:cNvSpPr txBox="1"/>
          <p:nvPr/>
        </p:nvSpPr>
        <p:spPr>
          <a:xfrm>
            <a:off x="4350327" y="4544291"/>
            <a:ext cx="3857553" cy="830997"/>
          </a:xfrm>
          <a:prstGeom prst="rect">
            <a:avLst/>
          </a:prstGeom>
          <a:noFill/>
        </p:spPr>
        <p:txBody>
          <a:bodyPr wrap="square" rtlCol="0">
            <a:spAutoFit/>
          </a:bodyPr>
          <a:lstStyle/>
          <a:p>
            <a:r>
              <a:rPr lang="en-US" sz="2400" dirty="0"/>
              <a:t>Kate Cordell, PhD, MPH</a:t>
            </a:r>
          </a:p>
          <a:p>
            <a:r>
              <a:rPr lang="en-US" sz="2400" dirty="0"/>
              <a:t>Policy Fellow</a:t>
            </a:r>
          </a:p>
        </p:txBody>
      </p:sp>
      <p:sp>
        <p:nvSpPr>
          <p:cNvPr id="3" name="TextBox 2">
            <a:extLst>
              <a:ext uri="{FF2B5EF4-FFF2-40B4-BE49-F238E27FC236}">
                <a16:creationId xmlns:a16="http://schemas.microsoft.com/office/drawing/2014/main" id="{2DBC9414-24F7-4F0B-9F73-133D48B213BA}"/>
              </a:ext>
            </a:extLst>
          </p:cNvPr>
          <p:cNvSpPr txBox="1"/>
          <p:nvPr/>
        </p:nvSpPr>
        <p:spPr>
          <a:xfrm>
            <a:off x="3339959" y="1113380"/>
            <a:ext cx="5309659" cy="1200329"/>
          </a:xfrm>
          <a:prstGeom prst="rect">
            <a:avLst/>
          </a:prstGeom>
          <a:noFill/>
        </p:spPr>
        <p:txBody>
          <a:bodyPr wrap="none" rtlCol="0">
            <a:spAutoFit/>
          </a:bodyPr>
          <a:lstStyle/>
          <a:p>
            <a:pPr algn="ctr"/>
            <a:r>
              <a:rPr lang="en-US" sz="3600" dirty="0">
                <a:solidFill>
                  <a:srgbClr val="C00000"/>
                </a:solidFill>
              </a:rPr>
              <a:t>Objective Arts</a:t>
            </a:r>
          </a:p>
          <a:p>
            <a:pPr algn="ctr"/>
            <a:r>
              <a:rPr lang="en-US" sz="3600" dirty="0">
                <a:solidFill>
                  <a:srgbClr val="C00000"/>
                </a:solidFill>
              </a:rPr>
              <a:t>CANS/ANSA Data Reports</a:t>
            </a:r>
          </a:p>
        </p:txBody>
      </p:sp>
    </p:spTree>
    <p:extLst>
      <p:ext uri="{BB962C8B-B14F-4D97-AF65-F5344CB8AC3E}">
        <p14:creationId xmlns:p14="http://schemas.microsoft.com/office/powerpoint/2010/main" val="2019343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CA64F9-9470-4DAC-92C3-DD4E66608075}"/>
              </a:ext>
            </a:extLst>
          </p:cNvPr>
          <p:cNvPicPr>
            <a:picLocks noChangeAspect="1"/>
          </p:cNvPicPr>
          <p:nvPr/>
        </p:nvPicPr>
        <p:blipFill>
          <a:blip r:embed="rId3"/>
          <a:stretch>
            <a:fillRect/>
          </a:stretch>
        </p:blipFill>
        <p:spPr>
          <a:xfrm>
            <a:off x="4953382" y="1592867"/>
            <a:ext cx="7074910" cy="3771613"/>
          </a:xfrm>
          <a:prstGeom prst="rect">
            <a:avLst/>
          </a:prstGeom>
        </p:spPr>
      </p:pic>
      <p:sp>
        <p:nvSpPr>
          <p:cNvPr id="2" name="Title 1">
            <a:extLst>
              <a:ext uri="{FF2B5EF4-FFF2-40B4-BE49-F238E27FC236}">
                <a16:creationId xmlns:a16="http://schemas.microsoft.com/office/drawing/2014/main" id="{41CBFA66-9003-41B4-92C7-34AAC07839A5}"/>
              </a:ext>
            </a:extLst>
          </p:cNvPr>
          <p:cNvSpPr>
            <a:spLocks noGrp="1"/>
          </p:cNvSpPr>
          <p:nvPr>
            <p:ph type="title"/>
          </p:nvPr>
        </p:nvSpPr>
        <p:spPr/>
        <p:txBody>
          <a:bodyPr/>
          <a:lstStyle/>
          <a:p>
            <a:r>
              <a:rPr lang="en-US" dirty="0"/>
              <a:t>Setting Up Templates</a:t>
            </a:r>
          </a:p>
        </p:txBody>
      </p:sp>
      <p:sp>
        <p:nvSpPr>
          <p:cNvPr id="9" name="Content Placeholder 2">
            <a:extLst>
              <a:ext uri="{FF2B5EF4-FFF2-40B4-BE49-F238E27FC236}">
                <a16:creationId xmlns:a16="http://schemas.microsoft.com/office/drawing/2014/main" id="{518DE9F1-0390-46B8-AAC1-2F6583CF16EF}"/>
              </a:ext>
            </a:extLst>
          </p:cNvPr>
          <p:cNvSpPr>
            <a:spLocks noGrp="1"/>
          </p:cNvSpPr>
          <p:nvPr>
            <p:ph sz="quarter" idx="11"/>
          </p:nvPr>
        </p:nvSpPr>
        <p:spPr>
          <a:xfrm>
            <a:off x="163708" y="3009235"/>
            <a:ext cx="4621533" cy="2879407"/>
          </a:xfrm>
        </p:spPr>
        <p:txBody>
          <a:bodyPr>
            <a:normAutofit/>
          </a:bodyPr>
          <a:lstStyle/>
          <a:p>
            <a:pPr marL="514350" lvl="0" indent="-514350">
              <a:buFont typeface="+mj-lt"/>
              <a:buAutoNum type="arabicPeriod"/>
            </a:pPr>
            <a:r>
              <a:rPr lang="en-US" dirty="0"/>
              <a:t>Once logged into your account to create/view new reports click on the ‘</a:t>
            </a:r>
            <a:r>
              <a:rPr lang="en-US" b="1" dirty="0"/>
              <a:t>Reports</a:t>
            </a:r>
            <a:r>
              <a:rPr lang="en-US" dirty="0"/>
              <a:t>’ icon</a:t>
            </a:r>
          </a:p>
          <a:p>
            <a:pPr marL="514350" indent="-514350">
              <a:buFont typeface="+mj-lt"/>
              <a:buAutoNum type="arabicPeriod"/>
            </a:pPr>
            <a:endParaRPr lang="en-US" dirty="0"/>
          </a:p>
          <a:p>
            <a:pPr marL="514350" indent="-514350">
              <a:buFont typeface="+mj-lt"/>
              <a:buAutoNum type="arabicPeriod"/>
            </a:pPr>
            <a:endParaRPr lang="en-US" dirty="0"/>
          </a:p>
        </p:txBody>
      </p:sp>
      <p:sp>
        <p:nvSpPr>
          <p:cNvPr id="3" name="Rectangle 2">
            <a:extLst>
              <a:ext uri="{FF2B5EF4-FFF2-40B4-BE49-F238E27FC236}">
                <a16:creationId xmlns:a16="http://schemas.microsoft.com/office/drawing/2014/main" id="{3A5B0902-C9FA-429A-B34D-5F0F8CD95783}"/>
              </a:ext>
            </a:extLst>
          </p:cNvPr>
          <p:cNvSpPr/>
          <p:nvPr/>
        </p:nvSpPr>
        <p:spPr>
          <a:xfrm>
            <a:off x="9530080" y="1721728"/>
            <a:ext cx="1828799" cy="17072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9D2B464-097B-456C-9896-A9FB37852CA7}"/>
              </a:ext>
            </a:extLst>
          </p:cNvPr>
          <p:cNvPicPr>
            <a:picLocks noChangeAspect="1"/>
          </p:cNvPicPr>
          <p:nvPr/>
        </p:nvPicPr>
        <p:blipFill rotWithShape="1">
          <a:blip r:embed="rId4"/>
          <a:srcRect t="1" r="4595" b="-23667"/>
          <a:stretch/>
        </p:blipFill>
        <p:spPr>
          <a:xfrm>
            <a:off x="5523346" y="1003906"/>
            <a:ext cx="1690254" cy="588961"/>
          </a:xfrm>
          <a:prstGeom prst="rect">
            <a:avLst/>
          </a:prstGeom>
        </p:spPr>
      </p:pic>
      <p:pic>
        <p:nvPicPr>
          <p:cNvPr id="7" name="Picture 6">
            <a:extLst>
              <a:ext uri="{FF2B5EF4-FFF2-40B4-BE49-F238E27FC236}">
                <a16:creationId xmlns:a16="http://schemas.microsoft.com/office/drawing/2014/main" id="{D0C38B03-D3BF-42D3-92C4-D35ABCEA6EDE}"/>
              </a:ext>
            </a:extLst>
          </p:cNvPr>
          <p:cNvPicPr>
            <a:picLocks noChangeAspect="1"/>
          </p:cNvPicPr>
          <p:nvPr/>
        </p:nvPicPr>
        <p:blipFill>
          <a:blip r:embed="rId5"/>
          <a:stretch>
            <a:fillRect/>
          </a:stretch>
        </p:blipFill>
        <p:spPr>
          <a:xfrm>
            <a:off x="8068310" y="785760"/>
            <a:ext cx="3390900" cy="581025"/>
          </a:xfrm>
          <a:prstGeom prst="rect">
            <a:avLst/>
          </a:prstGeom>
        </p:spPr>
      </p:pic>
    </p:spTree>
    <p:extLst>
      <p:ext uri="{BB962C8B-B14F-4D97-AF65-F5344CB8AC3E}">
        <p14:creationId xmlns:p14="http://schemas.microsoft.com/office/powerpoint/2010/main" val="2067183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A1EF-F73A-4E67-A998-C2C221647C8E}"/>
              </a:ext>
            </a:extLst>
          </p:cNvPr>
          <p:cNvSpPr>
            <a:spLocks noGrp="1"/>
          </p:cNvSpPr>
          <p:nvPr>
            <p:ph type="title"/>
          </p:nvPr>
        </p:nvSpPr>
        <p:spPr/>
        <p:txBody>
          <a:bodyPr/>
          <a:lstStyle/>
          <a:p>
            <a:r>
              <a:rPr lang="en-US" dirty="0"/>
              <a:t>Objective Arts Report Types</a:t>
            </a:r>
          </a:p>
        </p:txBody>
      </p:sp>
      <p:sp>
        <p:nvSpPr>
          <p:cNvPr id="3" name="Content Placeholder 2">
            <a:extLst>
              <a:ext uri="{FF2B5EF4-FFF2-40B4-BE49-F238E27FC236}">
                <a16:creationId xmlns:a16="http://schemas.microsoft.com/office/drawing/2014/main" id="{0CDA1A01-51A7-45ED-A41B-9A75C413E2BB}"/>
              </a:ext>
            </a:extLst>
          </p:cNvPr>
          <p:cNvSpPr>
            <a:spLocks noGrp="1"/>
          </p:cNvSpPr>
          <p:nvPr>
            <p:ph sz="quarter" idx="11"/>
          </p:nvPr>
        </p:nvSpPr>
        <p:spPr/>
        <p:txBody>
          <a:bodyPr/>
          <a:lstStyle/>
          <a:p>
            <a:pPr>
              <a:lnSpc>
                <a:spcPct val="150000"/>
              </a:lnSpc>
            </a:pPr>
            <a:r>
              <a:rPr lang="en-US" b="1" dirty="0"/>
              <a:t>OA Report Types</a:t>
            </a:r>
          </a:p>
          <a:p>
            <a:pPr lvl="1">
              <a:lnSpc>
                <a:spcPct val="150000"/>
              </a:lnSpc>
            </a:pPr>
            <a:r>
              <a:rPr lang="en-US" b="1" dirty="0"/>
              <a:t>Personal</a:t>
            </a:r>
          </a:p>
          <a:p>
            <a:pPr lvl="1">
              <a:lnSpc>
                <a:spcPct val="150000"/>
              </a:lnSpc>
            </a:pPr>
            <a:r>
              <a:rPr lang="en-US" b="1" dirty="0"/>
              <a:t>Shared</a:t>
            </a:r>
          </a:p>
          <a:p>
            <a:pPr lvl="1">
              <a:lnSpc>
                <a:spcPct val="150000"/>
              </a:lnSpc>
            </a:pPr>
            <a:r>
              <a:rPr lang="en-US" b="1" dirty="0"/>
              <a:t>Master </a:t>
            </a:r>
          </a:p>
          <a:p>
            <a:pPr>
              <a:lnSpc>
                <a:spcPct val="150000"/>
              </a:lnSpc>
            </a:pPr>
            <a:endParaRPr lang="en-US" dirty="0"/>
          </a:p>
        </p:txBody>
      </p:sp>
      <p:pic>
        <p:nvPicPr>
          <p:cNvPr id="4" name="Picture 3">
            <a:extLst>
              <a:ext uri="{FF2B5EF4-FFF2-40B4-BE49-F238E27FC236}">
                <a16:creationId xmlns:a16="http://schemas.microsoft.com/office/drawing/2014/main" id="{72B32612-4DB1-45B3-B0A5-D4C19FC63BFE}"/>
              </a:ext>
            </a:extLst>
          </p:cNvPr>
          <p:cNvPicPr>
            <a:picLocks noChangeAspect="1"/>
          </p:cNvPicPr>
          <p:nvPr/>
        </p:nvPicPr>
        <p:blipFill>
          <a:blip r:embed="rId2"/>
          <a:stretch>
            <a:fillRect/>
          </a:stretch>
        </p:blipFill>
        <p:spPr>
          <a:xfrm>
            <a:off x="3724628" y="2481262"/>
            <a:ext cx="7429500" cy="1895475"/>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54090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FA66-9003-41B4-92C7-34AAC07839A5}"/>
              </a:ext>
            </a:extLst>
          </p:cNvPr>
          <p:cNvSpPr>
            <a:spLocks noGrp="1"/>
          </p:cNvSpPr>
          <p:nvPr>
            <p:ph type="title"/>
          </p:nvPr>
        </p:nvSpPr>
        <p:spPr/>
        <p:txBody>
          <a:bodyPr/>
          <a:lstStyle/>
          <a:p>
            <a:r>
              <a:rPr lang="en-US" dirty="0"/>
              <a:t>Setting Up Templates</a:t>
            </a:r>
          </a:p>
        </p:txBody>
      </p:sp>
      <p:pic>
        <p:nvPicPr>
          <p:cNvPr id="7" name="Picture 6">
            <a:extLst>
              <a:ext uri="{FF2B5EF4-FFF2-40B4-BE49-F238E27FC236}">
                <a16:creationId xmlns:a16="http://schemas.microsoft.com/office/drawing/2014/main" id="{B8EF2339-EE8E-4701-8658-A23D32C37EF6}"/>
              </a:ext>
            </a:extLst>
          </p:cNvPr>
          <p:cNvPicPr/>
          <p:nvPr/>
        </p:nvPicPr>
        <p:blipFill>
          <a:blip r:embed="rId3"/>
          <a:stretch>
            <a:fillRect/>
          </a:stretch>
        </p:blipFill>
        <p:spPr>
          <a:xfrm>
            <a:off x="4589203" y="1650365"/>
            <a:ext cx="7078980" cy="4217670"/>
          </a:xfrm>
          <a:prstGeom prst="rect">
            <a:avLst/>
          </a:prstGeom>
          <a:ln>
            <a:solidFill>
              <a:schemeClr val="bg1">
                <a:lumMod val="75000"/>
              </a:schemeClr>
            </a:solidFill>
          </a:ln>
          <a:effectLst>
            <a:outerShdw blurRad="50800" dist="38100" dir="8100000" algn="tr" rotWithShape="0">
              <a:prstClr val="black">
                <a:alpha val="40000"/>
              </a:prstClr>
            </a:outerShdw>
          </a:effectLst>
        </p:spPr>
      </p:pic>
      <p:sp>
        <p:nvSpPr>
          <p:cNvPr id="9" name="Content Placeholder 2">
            <a:extLst>
              <a:ext uri="{FF2B5EF4-FFF2-40B4-BE49-F238E27FC236}">
                <a16:creationId xmlns:a16="http://schemas.microsoft.com/office/drawing/2014/main" id="{4E068B80-8844-4226-919C-ED7FE34A2292}"/>
              </a:ext>
            </a:extLst>
          </p:cNvPr>
          <p:cNvSpPr>
            <a:spLocks noGrp="1"/>
          </p:cNvSpPr>
          <p:nvPr>
            <p:ph sz="quarter" idx="11"/>
          </p:nvPr>
        </p:nvSpPr>
        <p:spPr>
          <a:xfrm>
            <a:off x="143507" y="1408113"/>
            <a:ext cx="3706004" cy="5295294"/>
          </a:xfrm>
        </p:spPr>
        <p:txBody>
          <a:bodyPr>
            <a:normAutofit/>
          </a:bodyPr>
          <a:lstStyle/>
          <a:p>
            <a:r>
              <a:rPr lang="en-US" dirty="0"/>
              <a:t>All of your personal saved reports will be displayed on this page along with a brief description of the report, the report type, and the date the report was last modified</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143192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FA66-9003-41B4-92C7-34AAC07839A5}"/>
              </a:ext>
            </a:extLst>
          </p:cNvPr>
          <p:cNvSpPr>
            <a:spLocks noGrp="1"/>
          </p:cNvSpPr>
          <p:nvPr>
            <p:ph type="title"/>
          </p:nvPr>
        </p:nvSpPr>
        <p:spPr/>
        <p:txBody>
          <a:bodyPr/>
          <a:lstStyle/>
          <a:p>
            <a:r>
              <a:rPr lang="en-US" dirty="0"/>
              <a:t>Creating a Template</a:t>
            </a:r>
          </a:p>
        </p:txBody>
      </p:sp>
      <p:pic>
        <p:nvPicPr>
          <p:cNvPr id="4" name="Picture 3">
            <a:extLst>
              <a:ext uri="{FF2B5EF4-FFF2-40B4-BE49-F238E27FC236}">
                <a16:creationId xmlns:a16="http://schemas.microsoft.com/office/drawing/2014/main" id="{C53C7799-7A68-46A4-B294-4B616E750EEA}"/>
              </a:ext>
            </a:extLst>
          </p:cNvPr>
          <p:cNvPicPr>
            <a:picLocks noChangeAspect="1"/>
          </p:cNvPicPr>
          <p:nvPr/>
        </p:nvPicPr>
        <p:blipFill>
          <a:blip r:embed="rId3"/>
          <a:stretch>
            <a:fillRect/>
          </a:stretch>
        </p:blipFill>
        <p:spPr>
          <a:xfrm>
            <a:off x="292418" y="1560929"/>
            <a:ext cx="9653123" cy="4909721"/>
          </a:xfrm>
          <a:prstGeom prst="rect">
            <a:avLst/>
          </a:prstGeom>
        </p:spPr>
      </p:pic>
      <p:cxnSp>
        <p:nvCxnSpPr>
          <p:cNvPr id="6" name="Straight Arrow Connector 5">
            <a:extLst>
              <a:ext uri="{FF2B5EF4-FFF2-40B4-BE49-F238E27FC236}">
                <a16:creationId xmlns:a16="http://schemas.microsoft.com/office/drawing/2014/main" id="{6A887FB5-A835-42F8-9E04-F47C7A7AEA62}"/>
              </a:ext>
            </a:extLst>
          </p:cNvPr>
          <p:cNvCxnSpPr>
            <a:cxnSpLocks/>
          </p:cNvCxnSpPr>
          <p:nvPr/>
        </p:nvCxnSpPr>
        <p:spPr>
          <a:xfrm flipH="1">
            <a:off x="2182666" y="1351970"/>
            <a:ext cx="1828800" cy="12975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196FC81-52AB-4E74-AE95-D85D0D01AFBE}"/>
              </a:ext>
            </a:extLst>
          </p:cNvPr>
          <p:cNvPicPr>
            <a:picLocks noChangeAspect="1"/>
          </p:cNvPicPr>
          <p:nvPr/>
        </p:nvPicPr>
        <p:blipFill>
          <a:blip r:embed="rId4"/>
          <a:stretch>
            <a:fillRect/>
          </a:stretch>
        </p:blipFill>
        <p:spPr>
          <a:xfrm>
            <a:off x="5965507" y="631234"/>
            <a:ext cx="5934075" cy="6048375"/>
          </a:xfrm>
          <a:prstGeom prst="rect">
            <a:avLst/>
          </a:prstGeom>
        </p:spPr>
      </p:pic>
      <p:sp>
        <p:nvSpPr>
          <p:cNvPr id="7" name="Content Placeholder 2">
            <a:extLst>
              <a:ext uri="{FF2B5EF4-FFF2-40B4-BE49-F238E27FC236}">
                <a16:creationId xmlns:a16="http://schemas.microsoft.com/office/drawing/2014/main" id="{D008461D-5FB6-BA42-8CCE-90EE55485032}"/>
              </a:ext>
            </a:extLst>
          </p:cNvPr>
          <p:cNvSpPr>
            <a:spLocks noGrp="1"/>
          </p:cNvSpPr>
          <p:nvPr>
            <p:ph sz="quarter" idx="11"/>
          </p:nvPr>
        </p:nvSpPr>
        <p:spPr>
          <a:xfrm>
            <a:off x="175862" y="4538719"/>
            <a:ext cx="5934075" cy="2115310"/>
          </a:xfrm>
        </p:spPr>
        <p:txBody>
          <a:bodyPr>
            <a:normAutofit fontScale="85000" lnSpcReduction="10000"/>
          </a:bodyPr>
          <a:lstStyle/>
          <a:p>
            <a:pPr marL="514350" indent="-514350">
              <a:lnSpc>
                <a:spcPct val="150000"/>
              </a:lnSpc>
              <a:buFont typeface="+mj-lt"/>
              <a:buAutoNum type="arabicPeriod"/>
            </a:pPr>
            <a:r>
              <a:rPr lang="en-US" dirty="0"/>
              <a:t>In the reports view click on </a:t>
            </a:r>
            <a:r>
              <a:rPr lang="en-US" b="1" dirty="0"/>
              <a:t>+New </a:t>
            </a:r>
            <a:r>
              <a:rPr lang="en-US" dirty="0"/>
              <a:t>icon at the top of the list</a:t>
            </a:r>
          </a:p>
          <a:p>
            <a:pPr marL="514350" indent="-514350">
              <a:lnSpc>
                <a:spcPct val="150000"/>
              </a:lnSpc>
              <a:buFont typeface="+mj-lt"/>
              <a:buAutoNum type="arabicPeriod"/>
            </a:pPr>
            <a:r>
              <a:rPr lang="en-US" dirty="0"/>
              <a:t>Select the </a:t>
            </a:r>
            <a:r>
              <a:rPr lang="en-US" b="1" dirty="0"/>
              <a:t>Report Type </a:t>
            </a:r>
            <a:r>
              <a:rPr lang="en-US" dirty="0"/>
              <a:t>from the pop-up</a:t>
            </a:r>
          </a:p>
          <a:p>
            <a:pPr marL="514350" indent="-514350">
              <a:lnSpc>
                <a:spcPct val="150000"/>
              </a:lnSpc>
              <a:buFont typeface="+mj-lt"/>
              <a:buAutoNum type="arabicPeriod"/>
            </a:pPr>
            <a:endParaRPr lang="en-US" dirty="0"/>
          </a:p>
          <a:p>
            <a:pPr marL="514350" indent="-514350">
              <a:lnSpc>
                <a:spcPct val="150000"/>
              </a:lnSpc>
              <a:buFont typeface="+mj-lt"/>
              <a:buAutoNum type="arabicPeriod"/>
            </a:pPr>
            <a:endParaRPr lang="en-US" dirty="0"/>
          </a:p>
        </p:txBody>
      </p:sp>
    </p:spTree>
    <p:extLst>
      <p:ext uri="{BB962C8B-B14F-4D97-AF65-F5344CB8AC3E}">
        <p14:creationId xmlns:p14="http://schemas.microsoft.com/office/powerpoint/2010/main" val="3906271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FA66-9003-41B4-92C7-34AAC07839A5}"/>
              </a:ext>
            </a:extLst>
          </p:cNvPr>
          <p:cNvSpPr>
            <a:spLocks noGrp="1"/>
          </p:cNvSpPr>
          <p:nvPr>
            <p:ph type="title"/>
          </p:nvPr>
        </p:nvSpPr>
        <p:spPr>
          <a:xfrm>
            <a:off x="82666" y="103793"/>
            <a:ext cx="10515600" cy="1325563"/>
          </a:xfrm>
        </p:spPr>
        <p:txBody>
          <a:bodyPr/>
          <a:lstStyle/>
          <a:p>
            <a:r>
              <a:rPr lang="en-US" dirty="0"/>
              <a:t>Creating a Template</a:t>
            </a:r>
          </a:p>
        </p:txBody>
      </p:sp>
      <p:pic>
        <p:nvPicPr>
          <p:cNvPr id="3" name="Picture 2">
            <a:extLst>
              <a:ext uri="{FF2B5EF4-FFF2-40B4-BE49-F238E27FC236}">
                <a16:creationId xmlns:a16="http://schemas.microsoft.com/office/drawing/2014/main" id="{97AA69A4-0623-4416-BA7A-BB25270BD009}"/>
              </a:ext>
            </a:extLst>
          </p:cNvPr>
          <p:cNvPicPr>
            <a:picLocks noChangeAspect="1"/>
          </p:cNvPicPr>
          <p:nvPr/>
        </p:nvPicPr>
        <p:blipFill>
          <a:blip r:embed="rId3"/>
          <a:stretch>
            <a:fillRect/>
          </a:stretch>
        </p:blipFill>
        <p:spPr>
          <a:xfrm>
            <a:off x="4477115" y="1961270"/>
            <a:ext cx="2017738" cy="4465485"/>
          </a:xfrm>
          <a:prstGeom prst="rect">
            <a:avLst/>
          </a:prstGeom>
        </p:spPr>
      </p:pic>
      <p:pic>
        <p:nvPicPr>
          <p:cNvPr id="5" name="Picture 4">
            <a:extLst>
              <a:ext uri="{FF2B5EF4-FFF2-40B4-BE49-F238E27FC236}">
                <a16:creationId xmlns:a16="http://schemas.microsoft.com/office/drawing/2014/main" id="{58BF801F-F2ED-4203-8F39-A28102B78919}"/>
              </a:ext>
            </a:extLst>
          </p:cNvPr>
          <p:cNvPicPr>
            <a:picLocks noChangeAspect="1"/>
          </p:cNvPicPr>
          <p:nvPr/>
        </p:nvPicPr>
        <p:blipFill>
          <a:blip r:embed="rId4"/>
          <a:stretch>
            <a:fillRect/>
          </a:stretch>
        </p:blipFill>
        <p:spPr>
          <a:xfrm>
            <a:off x="9527252" y="1894061"/>
            <a:ext cx="2142028" cy="4465485"/>
          </a:xfrm>
          <a:prstGeom prst="rect">
            <a:avLst/>
          </a:prstGeom>
        </p:spPr>
      </p:pic>
      <p:pic>
        <p:nvPicPr>
          <p:cNvPr id="7" name="Picture 6">
            <a:extLst>
              <a:ext uri="{FF2B5EF4-FFF2-40B4-BE49-F238E27FC236}">
                <a16:creationId xmlns:a16="http://schemas.microsoft.com/office/drawing/2014/main" id="{FE5A6C0A-AF13-4D59-A704-308975274DFC}"/>
              </a:ext>
            </a:extLst>
          </p:cNvPr>
          <p:cNvPicPr>
            <a:picLocks noChangeAspect="1"/>
          </p:cNvPicPr>
          <p:nvPr/>
        </p:nvPicPr>
        <p:blipFill rotWithShape="1">
          <a:blip r:embed="rId5"/>
          <a:srcRect/>
          <a:stretch/>
        </p:blipFill>
        <p:spPr>
          <a:xfrm>
            <a:off x="2069701" y="1952719"/>
            <a:ext cx="2142028" cy="4599902"/>
          </a:xfrm>
          <a:prstGeom prst="rect">
            <a:avLst/>
          </a:prstGeom>
        </p:spPr>
      </p:pic>
      <p:pic>
        <p:nvPicPr>
          <p:cNvPr id="9" name="Picture 8">
            <a:extLst>
              <a:ext uri="{FF2B5EF4-FFF2-40B4-BE49-F238E27FC236}">
                <a16:creationId xmlns:a16="http://schemas.microsoft.com/office/drawing/2014/main" id="{9385700C-9622-44F2-A6BD-14A533125533}"/>
              </a:ext>
            </a:extLst>
          </p:cNvPr>
          <p:cNvPicPr>
            <a:picLocks noChangeAspect="1"/>
          </p:cNvPicPr>
          <p:nvPr/>
        </p:nvPicPr>
        <p:blipFill rotWithShape="1">
          <a:blip r:embed="rId6"/>
          <a:srcRect l="1861"/>
          <a:stretch/>
        </p:blipFill>
        <p:spPr>
          <a:xfrm>
            <a:off x="6836681" y="1921325"/>
            <a:ext cx="2159799" cy="4776234"/>
          </a:xfrm>
          <a:prstGeom prst="rect">
            <a:avLst/>
          </a:prstGeom>
        </p:spPr>
      </p:pic>
      <p:sp>
        <p:nvSpPr>
          <p:cNvPr id="10" name="Content Placeholder 2">
            <a:extLst>
              <a:ext uri="{FF2B5EF4-FFF2-40B4-BE49-F238E27FC236}">
                <a16:creationId xmlns:a16="http://schemas.microsoft.com/office/drawing/2014/main" id="{66000CC0-C2B2-442C-AFC3-E1C2BAADAF89}"/>
              </a:ext>
            </a:extLst>
          </p:cNvPr>
          <p:cNvSpPr>
            <a:spLocks noGrp="1"/>
          </p:cNvSpPr>
          <p:nvPr>
            <p:ph sz="quarter" idx="11"/>
          </p:nvPr>
        </p:nvSpPr>
        <p:spPr>
          <a:xfrm>
            <a:off x="347409" y="1009274"/>
            <a:ext cx="8681492" cy="735042"/>
          </a:xfrm>
        </p:spPr>
        <p:txBody>
          <a:bodyPr>
            <a:normAutofit/>
          </a:bodyPr>
          <a:lstStyle/>
          <a:p>
            <a:pPr marL="514350" indent="-514350">
              <a:lnSpc>
                <a:spcPct val="150000"/>
              </a:lnSpc>
              <a:buFont typeface="+mj-lt"/>
              <a:buAutoNum type="arabicPeriod" startAt="3"/>
            </a:pPr>
            <a:r>
              <a:rPr lang="en-US" dirty="0"/>
              <a:t>Adjust the selected report’s parameters.</a:t>
            </a:r>
          </a:p>
        </p:txBody>
      </p:sp>
    </p:spTree>
    <p:extLst>
      <p:ext uri="{BB962C8B-B14F-4D97-AF65-F5344CB8AC3E}">
        <p14:creationId xmlns:p14="http://schemas.microsoft.com/office/powerpoint/2010/main" val="2069990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D0EFFA-131F-493A-8A30-43E58B3B4610}"/>
              </a:ext>
            </a:extLst>
          </p:cNvPr>
          <p:cNvPicPr>
            <a:picLocks noChangeAspect="1"/>
          </p:cNvPicPr>
          <p:nvPr/>
        </p:nvPicPr>
        <p:blipFill>
          <a:blip r:embed="rId3"/>
          <a:stretch>
            <a:fillRect/>
          </a:stretch>
        </p:blipFill>
        <p:spPr>
          <a:xfrm>
            <a:off x="1069731" y="3429000"/>
            <a:ext cx="8633069" cy="2318768"/>
          </a:xfrm>
          <a:prstGeom prst="rect">
            <a:avLst/>
          </a:prstGeom>
        </p:spPr>
      </p:pic>
      <p:cxnSp>
        <p:nvCxnSpPr>
          <p:cNvPr id="5" name="Straight Arrow Connector 4">
            <a:extLst>
              <a:ext uri="{FF2B5EF4-FFF2-40B4-BE49-F238E27FC236}">
                <a16:creationId xmlns:a16="http://schemas.microsoft.com/office/drawing/2014/main" id="{BB0C46FF-4C44-43C0-B33F-9866CDAE249E}"/>
              </a:ext>
            </a:extLst>
          </p:cNvPr>
          <p:cNvCxnSpPr>
            <a:cxnSpLocks/>
          </p:cNvCxnSpPr>
          <p:nvPr/>
        </p:nvCxnSpPr>
        <p:spPr>
          <a:xfrm flipH="1">
            <a:off x="5212078" y="3582864"/>
            <a:ext cx="690408" cy="3402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079410C-9013-411A-8661-131A01679F17}"/>
              </a:ext>
            </a:extLst>
          </p:cNvPr>
          <p:cNvCxnSpPr>
            <a:cxnSpLocks/>
          </p:cNvCxnSpPr>
          <p:nvPr/>
        </p:nvCxnSpPr>
        <p:spPr>
          <a:xfrm flipH="1">
            <a:off x="7803589" y="4679137"/>
            <a:ext cx="690408" cy="3402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37E0A67F-964B-4F93-A8B9-69EE63A9AB96}"/>
              </a:ext>
            </a:extLst>
          </p:cNvPr>
          <p:cNvSpPr>
            <a:spLocks noGrp="1"/>
          </p:cNvSpPr>
          <p:nvPr>
            <p:ph type="title"/>
          </p:nvPr>
        </p:nvSpPr>
        <p:spPr>
          <a:xfrm>
            <a:off x="123306" y="154593"/>
            <a:ext cx="10515600" cy="1325563"/>
          </a:xfrm>
        </p:spPr>
        <p:txBody>
          <a:bodyPr/>
          <a:lstStyle/>
          <a:p>
            <a:r>
              <a:rPr lang="en-US" dirty="0"/>
              <a:t>Sharing Templates</a:t>
            </a:r>
          </a:p>
        </p:txBody>
      </p:sp>
      <p:sp>
        <p:nvSpPr>
          <p:cNvPr id="9" name="Content Placeholder 2">
            <a:extLst>
              <a:ext uri="{FF2B5EF4-FFF2-40B4-BE49-F238E27FC236}">
                <a16:creationId xmlns:a16="http://schemas.microsoft.com/office/drawing/2014/main" id="{BB949330-7383-4724-9712-BEACAB148681}"/>
              </a:ext>
            </a:extLst>
          </p:cNvPr>
          <p:cNvSpPr>
            <a:spLocks noGrp="1"/>
          </p:cNvSpPr>
          <p:nvPr>
            <p:ph sz="quarter" idx="11"/>
          </p:nvPr>
        </p:nvSpPr>
        <p:spPr>
          <a:xfrm>
            <a:off x="167638" y="1286193"/>
            <a:ext cx="10784842" cy="2513647"/>
          </a:xfrm>
        </p:spPr>
        <p:txBody>
          <a:bodyPr>
            <a:normAutofit/>
          </a:bodyPr>
          <a:lstStyle/>
          <a:p>
            <a:pPr marL="514350" lvl="0" indent="-514350">
              <a:buFont typeface="+mj-lt"/>
              <a:buAutoNum type="arabicPeriod"/>
            </a:pPr>
            <a:r>
              <a:rPr lang="en-US" dirty="0"/>
              <a:t>From the </a:t>
            </a:r>
            <a:r>
              <a:rPr lang="en-US" b="1" dirty="0"/>
              <a:t>Personal Reports</a:t>
            </a:r>
            <a:r>
              <a:rPr lang="en-US" dirty="0"/>
              <a:t> tab, select the report template to share</a:t>
            </a:r>
          </a:p>
          <a:p>
            <a:pPr marL="514350" lvl="0" indent="-514350">
              <a:buFont typeface="+mj-lt"/>
              <a:buAutoNum type="arabicPeriod"/>
            </a:pPr>
            <a:r>
              <a:rPr lang="en-US" dirty="0"/>
              <a:t>Select the ‘</a:t>
            </a:r>
            <a:r>
              <a:rPr lang="en-US" b="1" dirty="0"/>
              <a:t>Copy to Master</a:t>
            </a:r>
            <a:r>
              <a:rPr lang="en-US" dirty="0"/>
              <a:t>’ button. </a:t>
            </a:r>
          </a:p>
          <a:p>
            <a:pPr marL="514350" lvl="0" indent="-514350">
              <a:buFont typeface="+mj-lt"/>
              <a:buAutoNum type="arabicPeriod"/>
            </a:pPr>
            <a:r>
              <a:rPr lang="en-US" dirty="0"/>
              <a:t>Select </a:t>
            </a:r>
            <a:r>
              <a:rPr lang="en-US" b="1" dirty="0"/>
              <a:t>OK</a:t>
            </a:r>
            <a:r>
              <a:rPr lang="en-US" dirty="0"/>
              <a:t> once prompted.</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10" name="Rectangle 9">
            <a:extLst>
              <a:ext uri="{FF2B5EF4-FFF2-40B4-BE49-F238E27FC236}">
                <a16:creationId xmlns:a16="http://schemas.microsoft.com/office/drawing/2014/main" id="{72934707-326C-4E47-BC51-9CFE3B77133F}"/>
              </a:ext>
            </a:extLst>
          </p:cNvPr>
          <p:cNvSpPr/>
          <p:nvPr/>
        </p:nvSpPr>
        <p:spPr>
          <a:xfrm>
            <a:off x="1112044" y="3582864"/>
            <a:ext cx="930116" cy="3486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168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704B26-1E04-4C21-B0D8-59005A4789FD}"/>
              </a:ext>
            </a:extLst>
          </p:cNvPr>
          <p:cNvPicPr/>
          <p:nvPr/>
        </p:nvPicPr>
        <p:blipFill>
          <a:blip r:embed="rId3"/>
          <a:stretch>
            <a:fillRect/>
          </a:stretch>
        </p:blipFill>
        <p:spPr>
          <a:xfrm>
            <a:off x="1765298" y="3214111"/>
            <a:ext cx="8364221" cy="3489296"/>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37E0A67F-964B-4F93-A8B9-69EE63A9AB96}"/>
              </a:ext>
            </a:extLst>
          </p:cNvPr>
          <p:cNvSpPr>
            <a:spLocks noGrp="1"/>
          </p:cNvSpPr>
          <p:nvPr>
            <p:ph type="title"/>
          </p:nvPr>
        </p:nvSpPr>
        <p:spPr>
          <a:xfrm>
            <a:off x="123306" y="154593"/>
            <a:ext cx="10515600" cy="1325563"/>
          </a:xfrm>
        </p:spPr>
        <p:txBody>
          <a:bodyPr/>
          <a:lstStyle/>
          <a:p>
            <a:r>
              <a:rPr lang="en-US" dirty="0"/>
              <a:t>Sharing Templates</a:t>
            </a:r>
          </a:p>
        </p:txBody>
      </p:sp>
      <p:sp>
        <p:nvSpPr>
          <p:cNvPr id="9" name="Content Placeholder 2">
            <a:extLst>
              <a:ext uri="{FF2B5EF4-FFF2-40B4-BE49-F238E27FC236}">
                <a16:creationId xmlns:a16="http://schemas.microsoft.com/office/drawing/2014/main" id="{BB949330-7383-4724-9712-BEACAB148681}"/>
              </a:ext>
            </a:extLst>
          </p:cNvPr>
          <p:cNvSpPr>
            <a:spLocks noGrp="1"/>
          </p:cNvSpPr>
          <p:nvPr>
            <p:ph sz="quarter" idx="11"/>
          </p:nvPr>
        </p:nvSpPr>
        <p:spPr>
          <a:xfrm>
            <a:off x="143507" y="1408113"/>
            <a:ext cx="11607802" cy="1650047"/>
          </a:xfrm>
        </p:spPr>
        <p:txBody>
          <a:bodyPr>
            <a:normAutofit fontScale="70000" lnSpcReduction="20000"/>
          </a:bodyPr>
          <a:lstStyle/>
          <a:p>
            <a:pPr marL="514350" indent="-514350">
              <a:buFont typeface="+mj-lt"/>
              <a:buAutoNum type="arabicPeriod" startAt="4"/>
            </a:pPr>
            <a:r>
              <a:rPr lang="en-US" dirty="0"/>
              <a:t>Move to the </a:t>
            </a:r>
            <a:r>
              <a:rPr lang="en-US" b="1" dirty="0"/>
              <a:t>Master Reports</a:t>
            </a:r>
            <a:r>
              <a:rPr lang="en-US" dirty="0"/>
              <a:t> tab. You may need to refresh the window in order to see the report. </a:t>
            </a:r>
          </a:p>
          <a:p>
            <a:pPr marL="514350" lvl="0" indent="-514350">
              <a:buFont typeface="+mj-lt"/>
              <a:buAutoNum type="arabicPeriod" startAt="4"/>
            </a:pPr>
            <a:r>
              <a:rPr lang="en-US" dirty="0"/>
              <a:t>Double click on the template and now a ‘</a:t>
            </a:r>
            <a:r>
              <a:rPr lang="en-US" b="1" dirty="0"/>
              <a:t>Shared Roles</a:t>
            </a:r>
            <a:r>
              <a:rPr lang="en-US" dirty="0"/>
              <a:t>’ option appears in the report properties window. </a:t>
            </a:r>
          </a:p>
          <a:p>
            <a:pPr marL="514350" lvl="0" indent="-514350">
              <a:buFont typeface="+mj-lt"/>
              <a:buAutoNum type="arabicPeriod" startAt="4"/>
            </a:pPr>
            <a:r>
              <a:rPr lang="en-US" dirty="0"/>
              <a:t>Expand the ‘</a:t>
            </a:r>
            <a:r>
              <a:rPr lang="en-US" b="1" dirty="0"/>
              <a:t>Shared Roles</a:t>
            </a:r>
            <a:r>
              <a:rPr lang="en-US" dirty="0"/>
              <a:t>’ and select the appropriate user types who will be able to use the report.</a:t>
            </a:r>
          </a:p>
          <a:p>
            <a:pPr marL="514350" lvl="0" indent="-514350">
              <a:buFont typeface="+mj-lt"/>
              <a:buAutoNum type="arabicPeriod" startAt="4"/>
            </a:pPr>
            <a:r>
              <a:rPr lang="en-US" dirty="0"/>
              <a:t>Save the report template properties. It should now appear in the </a:t>
            </a:r>
            <a:r>
              <a:rPr lang="en-US" b="1" dirty="0"/>
              <a:t>Shared Reports </a:t>
            </a:r>
            <a:r>
              <a:rPr lang="en-US" dirty="0"/>
              <a:t>tab for the appropriate user types.</a:t>
            </a:r>
          </a:p>
          <a:p>
            <a:pPr marL="514350" indent="-514350">
              <a:buFont typeface="+mj-lt"/>
              <a:buAutoNum type="arabicPeriod" startAt="4"/>
            </a:pPr>
            <a:endParaRPr lang="en-US" dirty="0"/>
          </a:p>
          <a:p>
            <a:pPr marL="514350" indent="-514350">
              <a:buFont typeface="+mj-lt"/>
              <a:buAutoNum type="arabicPeriod" startAt="4"/>
            </a:pPr>
            <a:endParaRPr lang="en-US" dirty="0"/>
          </a:p>
          <a:p>
            <a:pPr marL="514350" indent="-514350">
              <a:buFont typeface="+mj-lt"/>
              <a:buAutoNum type="arabicPeriod" startAt="4"/>
            </a:pPr>
            <a:endParaRPr lang="en-US" dirty="0"/>
          </a:p>
        </p:txBody>
      </p:sp>
      <p:sp>
        <p:nvSpPr>
          <p:cNvPr id="11" name="Rectangle 10">
            <a:extLst>
              <a:ext uri="{FF2B5EF4-FFF2-40B4-BE49-F238E27FC236}">
                <a16:creationId xmlns:a16="http://schemas.microsoft.com/office/drawing/2014/main" id="{BECA0399-6780-4B48-B6C7-8DB4D910BB74}"/>
              </a:ext>
            </a:extLst>
          </p:cNvPr>
          <p:cNvSpPr/>
          <p:nvPr/>
        </p:nvSpPr>
        <p:spPr>
          <a:xfrm>
            <a:off x="2646204" y="3254678"/>
            <a:ext cx="584676" cy="3216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8A9711-D723-400D-A461-699355C39B65}"/>
              </a:ext>
            </a:extLst>
          </p:cNvPr>
          <p:cNvSpPr/>
          <p:nvPr/>
        </p:nvSpPr>
        <p:spPr>
          <a:xfrm>
            <a:off x="8793004" y="5550838"/>
            <a:ext cx="1448276" cy="2606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61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011" y="2723226"/>
            <a:ext cx="10515600" cy="1325563"/>
          </a:xfrm>
        </p:spPr>
        <p:txBody>
          <a:bodyPr>
            <a:normAutofit/>
          </a:bodyPr>
          <a:lstStyle/>
          <a:p>
            <a:pPr algn="ctr"/>
            <a:r>
              <a:rPr lang="en-US" dirty="0"/>
              <a:t>Reports for Process Quality Assurance</a:t>
            </a:r>
          </a:p>
        </p:txBody>
      </p:sp>
    </p:spTree>
    <p:extLst>
      <p:ext uri="{BB962C8B-B14F-4D97-AF65-F5344CB8AC3E}">
        <p14:creationId xmlns:p14="http://schemas.microsoft.com/office/powerpoint/2010/main" val="1374836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C4997-376C-443B-AE11-F830BA0EC071}"/>
              </a:ext>
            </a:extLst>
          </p:cNvPr>
          <p:cNvSpPr>
            <a:spLocks noGrp="1"/>
          </p:cNvSpPr>
          <p:nvPr>
            <p:ph type="title"/>
          </p:nvPr>
        </p:nvSpPr>
        <p:spPr/>
        <p:txBody>
          <a:bodyPr/>
          <a:lstStyle/>
          <a:p>
            <a:r>
              <a:rPr lang="en-US" dirty="0"/>
              <a:t>This Section Covers</a:t>
            </a:r>
          </a:p>
        </p:txBody>
      </p:sp>
      <p:sp>
        <p:nvSpPr>
          <p:cNvPr id="3" name="Content Placeholder 2">
            <a:extLst>
              <a:ext uri="{FF2B5EF4-FFF2-40B4-BE49-F238E27FC236}">
                <a16:creationId xmlns:a16="http://schemas.microsoft.com/office/drawing/2014/main" id="{039C22CA-38C0-4E12-B724-085583CD182F}"/>
              </a:ext>
            </a:extLst>
          </p:cNvPr>
          <p:cNvSpPr>
            <a:spLocks noGrp="1"/>
          </p:cNvSpPr>
          <p:nvPr>
            <p:ph sz="quarter" idx="11"/>
          </p:nvPr>
        </p:nvSpPr>
        <p:spPr>
          <a:xfrm>
            <a:off x="123306" y="1188720"/>
            <a:ext cx="10515600" cy="5514687"/>
          </a:xfrm>
        </p:spPr>
        <p:txBody>
          <a:bodyPr>
            <a:normAutofit/>
          </a:bodyPr>
          <a:lstStyle/>
          <a:p>
            <a:pPr lvl="0"/>
            <a:r>
              <a:rPr lang="en-US" b="1" dirty="0"/>
              <a:t>Key Report 01 – Reminder Report </a:t>
            </a:r>
            <a:endParaRPr lang="en-US" sz="3200" dirty="0"/>
          </a:p>
          <a:p>
            <a:pPr lvl="1"/>
            <a:r>
              <a:rPr lang="en-US" dirty="0"/>
              <a:t>Based on the </a:t>
            </a:r>
            <a:r>
              <a:rPr lang="en-US" b="1" dirty="0"/>
              <a:t>Tickler with Episodes </a:t>
            </a:r>
            <a:r>
              <a:rPr lang="en-US" dirty="0"/>
              <a:t>template</a:t>
            </a:r>
            <a:endParaRPr lang="en-US" sz="2800" dirty="0"/>
          </a:p>
          <a:p>
            <a:pPr lvl="0"/>
            <a:endParaRPr lang="en-US" b="1" dirty="0"/>
          </a:p>
          <a:p>
            <a:pPr lvl="0"/>
            <a:r>
              <a:rPr lang="en-US" b="1" dirty="0"/>
              <a:t>Key Report 02 - Caseload Progress</a:t>
            </a:r>
            <a:endParaRPr lang="en-US" sz="3200" dirty="0"/>
          </a:p>
          <a:p>
            <a:pPr lvl="1"/>
            <a:r>
              <a:rPr lang="en-US" dirty="0"/>
              <a:t>Based on the </a:t>
            </a:r>
            <a:r>
              <a:rPr lang="en-US" b="1" dirty="0"/>
              <a:t>TCOM Caseload Progress </a:t>
            </a:r>
            <a:r>
              <a:rPr lang="en-US" dirty="0"/>
              <a:t>template</a:t>
            </a:r>
            <a:endParaRPr lang="en-US" sz="2800" dirty="0"/>
          </a:p>
          <a:p>
            <a:endParaRPr lang="en-US" dirty="0"/>
          </a:p>
        </p:txBody>
      </p:sp>
    </p:spTree>
    <p:extLst>
      <p:ext uri="{BB962C8B-B14F-4D97-AF65-F5344CB8AC3E}">
        <p14:creationId xmlns:p14="http://schemas.microsoft.com/office/powerpoint/2010/main" val="3143378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65B0-62C0-401B-9987-ECCAEAF3E5C5}"/>
              </a:ext>
            </a:extLst>
          </p:cNvPr>
          <p:cNvSpPr>
            <a:spLocks noGrp="1"/>
          </p:cNvSpPr>
          <p:nvPr>
            <p:ph type="title"/>
          </p:nvPr>
        </p:nvSpPr>
        <p:spPr>
          <a:xfrm>
            <a:off x="140028" y="103137"/>
            <a:ext cx="11905216" cy="1325563"/>
          </a:xfrm>
        </p:spPr>
        <p:txBody>
          <a:bodyPr>
            <a:normAutofit fontScale="90000"/>
          </a:bodyPr>
          <a:lstStyle/>
          <a:p>
            <a:r>
              <a:rPr lang="en-US" dirty="0"/>
              <a:t>Key Report 01 – Reminder Report </a:t>
            </a:r>
            <a:br>
              <a:rPr lang="en-US" dirty="0"/>
            </a:br>
            <a:r>
              <a:rPr lang="en-US" dirty="0"/>
              <a:t>(Tickler with Episodes)</a:t>
            </a:r>
          </a:p>
        </p:txBody>
      </p:sp>
      <p:sp>
        <p:nvSpPr>
          <p:cNvPr id="6" name="TextBox 5"/>
          <p:cNvSpPr txBox="1"/>
          <p:nvPr/>
        </p:nvSpPr>
        <p:spPr>
          <a:xfrm>
            <a:off x="218915" y="1428700"/>
            <a:ext cx="3473025" cy="1200329"/>
          </a:xfrm>
          <a:prstGeom prst="rect">
            <a:avLst/>
          </a:prstGeom>
          <a:noFill/>
        </p:spPr>
        <p:txBody>
          <a:bodyPr wrap="square" rtlCol="0">
            <a:spAutoFit/>
          </a:bodyPr>
          <a:lstStyle/>
          <a:p>
            <a:r>
              <a:rPr lang="en-US" sz="2400" dirty="0">
                <a:solidFill>
                  <a:schemeClr val="tx2">
                    <a:lumMod val="60000"/>
                    <a:lumOff val="40000"/>
                  </a:schemeClr>
                </a:solidFill>
              </a:rPr>
              <a:t>Show progress of pre-specified questions over time</a:t>
            </a:r>
          </a:p>
        </p:txBody>
      </p:sp>
      <p:sp>
        <p:nvSpPr>
          <p:cNvPr id="8" name="TextBox 7"/>
          <p:cNvSpPr txBox="1"/>
          <p:nvPr/>
        </p:nvSpPr>
        <p:spPr>
          <a:xfrm>
            <a:off x="218916" y="2660138"/>
            <a:ext cx="3473024" cy="175432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Uses:</a:t>
            </a:r>
          </a:p>
          <a:p>
            <a:pPr marL="742950" lvl="1" indent="-285750">
              <a:buFont typeface="Arial" panose="020B0604020202020204" pitchFamily="34" charset="0"/>
              <a:buChar char="•"/>
            </a:pPr>
            <a:r>
              <a:rPr lang="en-US" dirty="0"/>
              <a:t>Identify upcoming assessments which are due</a:t>
            </a:r>
          </a:p>
          <a:p>
            <a:pPr marL="742950" lvl="1" indent="-285750">
              <a:buFont typeface="Arial" panose="020B0604020202020204" pitchFamily="34" charset="0"/>
              <a:buChar char="•"/>
            </a:pPr>
            <a:r>
              <a:rPr lang="en-US" dirty="0"/>
              <a:t>Identify when clinicians are late with updating assessments</a:t>
            </a:r>
          </a:p>
        </p:txBody>
      </p:sp>
      <p:sp>
        <p:nvSpPr>
          <p:cNvPr id="9" name="TextBox 8"/>
          <p:cNvSpPr txBox="1"/>
          <p:nvPr/>
        </p:nvSpPr>
        <p:spPr>
          <a:xfrm>
            <a:off x="218917" y="4541425"/>
            <a:ext cx="3248570" cy="1464263"/>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Pros:</a:t>
            </a:r>
          </a:p>
          <a:p>
            <a:pPr marL="742950" lvl="1" indent="-285750">
              <a:buFont typeface="Arial" panose="020B0604020202020204" pitchFamily="34" charset="0"/>
              <a:buChar char="•"/>
            </a:pPr>
            <a:r>
              <a:rPr lang="en-US" dirty="0"/>
              <a:t>Useful for sending out reminders</a:t>
            </a:r>
          </a:p>
          <a:p>
            <a:pPr marL="742950" lvl="1" indent="-285750">
              <a:buFont typeface="Arial" panose="020B0604020202020204" pitchFamily="34" charset="0"/>
              <a:buChar char="•"/>
            </a:pPr>
            <a:r>
              <a:rPr lang="en-US" dirty="0"/>
              <a:t>Useful for compliance reviews</a:t>
            </a:r>
          </a:p>
        </p:txBody>
      </p:sp>
      <p:pic>
        <p:nvPicPr>
          <p:cNvPr id="13" name="Picture 12">
            <a:extLst>
              <a:ext uri="{FF2B5EF4-FFF2-40B4-BE49-F238E27FC236}">
                <a16:creationId xmlns:a16="http://schemas.microsoft.com/office/drawing/2014/main" id="{817999DC-8A95-43E6-9E91-0E9ECECEEFC0}"/>
              </a:ext>
            </a:extLst>
          </p:cNvPr>
          <p:cNvPicPr>
            <a:picLocks noChangeAspect="1"/>
          </p:cNvPicPr>
          <p:nvPr/>
        </p:nvPicPr>
        <p:blipFill rotWithShape="1">
          <a:blip r:embed="rId3"/>
          <a:srcRect l="1003" t="1707" r="706"/>
          <a:stretch/>
        </p:blipFill>
        <p:spPr>
          <a:xfrm>
            <a:off x="3691940" y="1428700"/>
            <a:ext cx="8128850" cy="4465944"/>
          </a:xfrm>
          <a:prstGeom prst="rect">
            <a:avLst/>
          </a:prstGeom>
        </p:spPr>
      </p:pic>
    </p:spTree>
    <p:extLst>
      <p:ext uri="{BB962C8B-B14F-4D97-AF65-F5344CB8AC3E}">
        <p14:creationId xmlns:p14="http://schemas.microsoft.com/office/powerpoint/2010/main" val="352662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39B715-98B5-4E15-91A0-930F73B8C4AD}"/>
              </a:ext>
            </a:extLst>
          </p:cNvPr>
          <p:cNvSpPr>
            <a:spLocks noGrp="1"/>
          </p:cNvSpPr>
          <p:nvPr>
            <p:ph idx="1"/>
          </p:nvPr>
        </p:nvSpPr>
        <p:spPr>
          <a:xfrm>
            <a:off x="462280" y="1468437"/>
            <a:ext cx="10515600" cy="4943652"/>
          </a:xfrm>
        </p:spPr>
        <p:txBody>
          <a:bodyPr>
            <a:normAutofit fontScale="92500" lnSpcReduction="20000"/>
          </a:bodyPr>
          <a:lstStyle/>
          <a:p>
            <a:pPr marL="0" indent="0">
              <a:spcAft>
                <a:spcPts val="600"/>
              </a:spcAft>
              <a:buNone/>
            </a:pPr>
            <a:r>
              <a:rPr lang="en-US" b="1" dirty="0"/>
              <a:t>Goals:</a:t>
            </a:r>
          </a:p>
          <a:p>
            <a:pPr lvl="1">
              <a:spcAft>
                <a:spcPts val="1200"/>
              </a:spcAft>
            </a:pPr>
            <a:r>
              <a:rPr lang="en-US" b="1" dirty="0"/>
              <a:t>Identify Key Reports Formats:  </a:t>
            </a:r>
            <a:r>
              <a:rPr lang="en-US" dirty="0"/>
              <a:t>Identify reports which have most value for use at individual level, staff level, and program/agency level.</a:t>
            </a:r>
          </a:p>
          <a:p>
            <a:pPr lvl="1">
              <a:spcAft>
                <a:spcPts val="1200"/>
              </a:spcAft>
            </a:pPr>
            <a:r>
              <a:rPr lang="en-US" b="1" dirty="0"/>
              <a:t>Customize Parameters of Key Reports: </a:t>
            </a:r>
            <a:r>
              <a:rPr lang="en-US" dirty="0"/>
              <a:t>For each key report format, identify the most valuable parameter settings; this may result in multiple versions of the same report set up with different parameters.</a:t>
            </a:r>
          </a:p>
          <a:p>
            <a:pPr lvl="1">
              <a:spcAft>
                <a:spcPts val="1200"/>
              </a:spcAft>
            </a:pPr>
            <a:r>
              <a:rPr lang="en-US" b="1" dirty="0"/>
              <a:t>Create a Common Language: </a:t>
            </a:r>
            <a:r>
              <a:rPr lang="en-US" dirty="0"/>
              <a:t>Identify a Naming Convention so that Key Reports can be easily located, referenced and communicated; e.g., “I ran the </a:t>
            </a:r>
            <a:r>
              <a:rPr lang="en-US" b="1" i="1" dirty="0"/>
              <a:t>Client Progress Initial to Discharge Key Report </a:t>
            </a:r>
            <a:r>
              <a:rPr lang="en-US" dirty="0"/>
              <a:t>and found…”</a:t>
            </a:r>
          </a:p>
          <a:p>
            <a:pPr lvl="1">
              <a:spcAft>
                <a:spcPts val="1200"/>
              </a:spcAft>
            </a:pPr>
            <a:r>
              <a:rPr lang="en-US" b="1" dirty="0"/>
              <a:t>Identify a Process for Key Reports</a:t>
            </a:r>
            <a:r>
              <a:rPr lang="en-US" dirty="0"/>
              <a:t>: Identify a process for how/when and why reports will be run; identify how reports will be distributed (push reports or pull reports?).</a:t>
            </a:r>
          </a:p>
          <a:p>
            <a:pPr lvl="1">
              <a:spcAft>
                <a:spcPts val="1200"/>
              </a:spcAft>
            </a:pPr>
            <a:r>
              <a:rPr lang="en-US" b="1" dirty="0"/>
              <a:t>Create a Common Understanding:  </a:t>
            </a:r>
            <a:r>
              <a:rPr lang="en-US" dirty="0"/>
              <a:t>Document how to use each Key Report; create user guides with screenshots and example interpretations of mock data; a </a:t>
            </a:r>
            <a:r>
              <a:rPr lang="en-US" b="1" i="1" dirty="0"/>
              <a:t>Key Report User Guide </a:t>
            </a:r>
            <a:r>
              <a:rPr lang="en-US" dirty="0"/>
              <a:t>could be used as reference or for training staff; Additional parameter options; how to customize.</a:t>
            </a:r>
          </a:p>
        </p:txBody>
      </p:sp>
      <p:sp>
        <p:nvSpPr>
          <p:cNvPr id="3" name="Title 2">
            <a:extLst>
              <a:ext uri="{FF2B5EF4-FFF2-40B4-BE49-F238E27FC236}">
                <a16:creationId xmlns:a16="http://schemas.microsoft.com/office/drawing/2014/main" id="{FBBD934F-FC04-4AF2-8407-A479A3D1B01E}"/>
              </a:ext>
            </a:extLst>
          </p:cNvPr>
          <p:cNvSpPr>
            <a:spLocks noGrp="1"/>
          </p:cNvSpPr>
          <p:nvPr>
            <p:ph type="title"/>
          </p:nvPr>
        </p:nvSpPr>
        <p:spPr>
          <a:xfrm>
            <a:off x="281247" y="245398"/>
            <a:ext cx="10515600" cy="1325563"/>
          </a:xfrm>
        </p:spPr>
        <p:txBody>
          <a:bodyPr/>
          <a:lstStyle/>
          <a:p>
            <a:r>
              <a:rPr lang="en-US" dirty="0"/>
              <a:t>Project Goals</a:t>
            </a:r>
          </a:p>
        </p:txBody>
      </p:sp>
    </p:spTree>
    <p:extLst>
      <p:ext uri="{BB962C8B-B14F-4D97-AF65-F5344CB8AC3E}">
        <p14:creationId xmlns:p14="http://schemas.microsoft.com/office/powerpoint/2010/main" val="2566229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24E2-A35C-459D-A119-95AFAC000CFB}"/>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543C7341-D7DC-4454-B6EE-51B105B5ADDF}"/>
              </a:ext>
            </a:extLst>
          </p:cNvPr>
          <p:cNvSpPr>
            <a:spLocks noGrp="1"/>
          </p:cNvSpPr>
          <p:nvPr>
            <p:ph sz="quarter" idx="11"/>
          </p:nvPr>
        </p:nvSpPr>
        <p:spPr>
          <a:xfrm>
            <a:off x="123306" y="1196567"/>
            <a:ext cx="7666027" cy="5530244"/>
          </a:xfrm>
        </p:spPr>
        <p:txBody>
          <a:bodyPr>
            <a:normAutofit fontScale="92500" lnSpcReduction="20000"/>
          </a:bodyPr>
          <a:lstStyle/>
          <a:p>
            <a:pPr lvl="0"/>
            <a:r>
              <a:rPr lang="en-US" dirty="0"/>
              <a:t>Once logged into your account, navigate to the Reports section to create a new report template selecting the </a:t>
            </a:r>
            <a:r>
              <a:rPr lang="en-US" b="1" dirty="0"/>
              <a:t>“Tickler with Episodes” </a:t>
            </a:r>
            <a:r>
              <a:rPr lang="en-US" dirty="0"/>
              <a:t>template; or double click on the template already established in your Personal Reports tab to modify your existing template.</a:t>
            </a:r>
            <a:endParaRPr lang="en-US" sz="3200" dirty="0"/>
          </a:p>
          <a:p>
            <a:pPr lvl="0"/>
            <a:r>
              <a:rPr lang="en-US" dirty="0"/>
              <a:t>Create a user-friendly name and description specific to the report parameters set in the template. For example, you may want to name the report “KR01 Reminders - Lodi TBS Program for CANS” and give it a description which states: “This report provides reminders of upcoming and recently past due CANS for the Lodi TBS program.”</a:t>
            </a:r>
          </a:p>
          <a:p>
            <a:pPr lvl="0"/>
            <a:r>
              <a:rPr lang="en-US" dirty="0"/>
              <a:t>Naming Convention: We suggest that you begin names of all templates for these reports as ‘KR01 Reminders –’, representing that all templates belong to the same group of assessment reminder reports identified as ‘Key Report 01’.</a:t>
            </a:r>
            <a:endParaRPr lang="en-US" sz="2000" dirty="0"/>
          </a:p>
          <a:p>
            <a:pPr lvl="0"/>
            <a:endParaRPr lang="en-US" dirty="0"/>
          </a:p>
        </p:txBody>
      </p:sp>
      <p:pic>
        <p:nvPicPr>
          <p:cNvPr id="4" name="Picture 3">
            <a:extLst>
              <a:ext uri="{FF2B5EF4-FFF2-40B4-BE49-F238E27FC236}">
                <a16:creationId xmlns:a16="http://schemas.microsoft.com/office/drawing/2014/main" id="{F1F2A52C-5FEF-487D-BE66-15C3749070B9}"/>
              </a:ext>
            </a:extLst>
          </p:cNvPr>
          <p:cNvPicPr/>
          <p:nvPr/>
        </p:nvPicPr>
        <p:blipFill>
          <a:blip r:embed="rId3"/>
          <a:stretch>
            <a:fillRect/>
          </a:stretch>
        </p:blipFill>
        <p:spPr>
          <a:xfrm>
            <a:off x="8082845" y="414779"/>
            <a:ext cx="3589125" cy="6028442"/>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42835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5" y="1480156"/>
            <a:ext cx="8919095" cy="4518025"/>
          </a:xfrm>
        </p:spPr>
        <p:txBody>
          <a:bodyPr/>
          <a:lstStyle/>
          <a:p>
            <a:r>
              <a:rPr lang="en-US" dirty="0"/>
              <a:t>The Sliding Date Range is designed to allow users to select from various date ranges for the report</a:t>
            </a:r>
          </a:p>
          <a:p>
            <a:r>
              <a:rPr lang="en-US" dirty="0"/>
              <a:t>However, the date range for this report restricts the results to only those client placements which opened </a:t>
            </a:r>
            <a:r>
              <a:rPr lang="en-US" u="sng" dirty="0"/>
              <a:t>and closed</a:t>
            </a:r>
            <a:r>
              <a:rPr lang="en-US" dirty="0"/>
              <a:t> within the date range specified. Therefore, do not include a date range and leave this field with its default values.</a:t>
            </a:r>
          </a:p>
          <a:p>
            <a:r>
              <a:rPr lang="en-US" dirty="0"/>
              <a:t>Note:  Specifying a date range will create reports with few or no matching client placements. In order to view the report, leave this portion of the parameters empty.</a:t>
            </a:r>
          </a:p>
          <a:p>
            <a:pPr marL="0" indent="0">
              <a:buNone/>
            </a:pPr>
            <a:endParaRPr lang="en-US" dirty="0"/>
          </a:p>
        </p:txBody>
      </p:sp>
      <p:pic>
        <p:nvPicPr>
          <p:cNvPr id="4" name="Picture 3">
            <a:extLst>
              <a:ext uri="{FF2B5EF4-FFF2-40B4-BE49-F238E27FC236}">
                <a16:creationId xmlns:a16="http://schemas.microsoft.com/office/drawing/2014/main" id="{59C12C2E-8907-4970-8C1F-0C04F03B05F7}"/>
              </a:ext>
            </a:extLst>
          </p:cNvPr>
          <p:cNvPicPr/>
          <p:nvPr/>
        </p:nvPicPr>
        <p:blipFill>
          <a:blip r:embed="rId2"/>
          <a:stretch>
            <a:fillRect/>
          </a:stretch>
        </p:blipFill>
        <p:spPr>
          <a:xfrm>
            <a:off x="9154865" y="1666593"/>
            <a:ext cx="2822646" cy="2532874"/>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060065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5" y="1480156"/>
            <a:ext cx="8624103" cy="4518025"/>
          </a:xfrm>
        </p:spPr>
        <p:txBody>
          <a:bodyPr/>
          <a:lstStyle/>
          <a:p>
            <a:pPr lvl="1"/>
            <a:r>
              <a:rPr lang="en-US" b="1" dirty="0"/>
              <a:t>Instruments</a:t>
            </a:r>
            <a:endParaRPr lang="en-US" sz="2800" dirty="0"/>
          </a:p>
          <a:p>
            <a:pPr lvl="2"/>
            <a:r>
              <a:rPr lang="en-US" dirty="0"/>
              <a:t>The ‘Instruments’ allow users to select the appropriate assessment type used for the report. The user can select one or more instruments, but at least one instrument must be selected.</a:t>
            </a:r>
            <a:endParaRPr lang="en-US" sz="2400" dirty="0"/>
          </a:p>
          <a:p>
            <a:pPr lvl="1"/>
            <a:r>
              <a:rPr lang="en-US" b="1" dirty="0"/>
              <a:t>Client Status</a:t>
            </a:r>
            <a:endParaRPr lang="en-US" sz="2800" dirty="0"/>
          </a:p>
          <a:p>
            <a:pPr lvl="2"/>
            <a:r>
              <a:rPr lang="en-US" dirty="0"/>
              <a:t>This is designed to allow the user to select active and/or inactive clients that would be included in the report. However, this report must be set to either ACTIVE_ONLY or BOTH. These options will return the same results, which will include active clients as well as recently closed clients within the ‘Month Range’ setting. </a:t>
            </a:r>
            <a:endParaRPr lang="en-US" sz="2400" dirty="0"/>
          </a:p>
          <a:p>
            <a:pPr marL="0" indent="0">
              <a:buNone/>
            </a:pPr>
            <a:endParaRPr lang="en-US" dirty="0"/>
          </a:p>
        </p:txBody>
      </p:sp>
      <p:pic>
        <p:nvPicPr>
          <p:cNvPr id="13" name="Picture 12">
            <a:extLst>
              <a:ext uri="{FF2B5EF4-FFF2-40B4-BE49-F238E27FC236}">
                <a16:creationId xmlns:a16="http://schemas.microsoft.com/office/drawing/2014/main" id="{B6349B8E-7D2E-4D91-84B1-5435F9F62B04}"/>
              </a:ext>
            </a:extLst>
          </p:cNvPr>
          <p:cNvPicPr/>
          <p:nvPr/>
        </p:nvPicPr>
        <p:blipFill>
          <a:blip r:embed="rId2"/>
          <a:stretch>
            <a:fillRect/>
          </a:stretch>
        </p:blipFill>
        <p:spPr>
          <a:xfrm>
            <a:off x="8747408" y="395805"/>
            <a:ext cx="3151082" cy="2168702"/>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B25C2E2A-B3AA-4C53-8A9F-41A84F6F3A7C}"/>
              </a:ext>
            </a:extLst>
          </p:cNvPr>
          <p:cNvPicPr/>
          <p:nvPr/>
        </p:nvPicPr>
        <p:blipFill>
          <a:blip r:embed="rId3"/>
          <a:stretch>
            <a:fillRect/>
          </a:stretch>
        </p:blipFill>
        <p:spPr>
          <a:xfrm>
            <a:off x="8468608" y="4623935"/>
            <a:ext cx="3429882" cy="1374246"/>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89756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5" y="1480156"/>
            <a:ext cx="6604661" cy="5134004"/>
          </a:xfrm>
        </p:spPr>
        <p:txBody>
          <a:bodyPr>
            <a:normAutofit/>
          </a:bodyPr>
          <a:lstStyle/>
          <a:p>
            <a:pPr marL="457200" lvl="1" indent="0">
              <a:buNone/>
            </a:pPr>
            <a:r>
              <a:rPr lang="en-US" b="1" dirty="0"/>
              <a:t>Assessors</a:t>
            </a:r>
            <a:endParaRPr lang="en-US" sz="2800" dirty="0"/>
          </a:p>
          <a:p>
            <a:pPr lvl="1"/>
            <a:r>
              <a:rPr lang="en-US" dirty="0"/>
              <a:t>This allows the user to limit the report to just certain assessors who completed the assessment. </a:t>
            </a:r>
          </a:p>
          <a:p>
            <a:pPr marL="457200" lvl="1" indent="0">
              <a:buNone/>
            </a:pPr>
            <a:r>
              <a:rPr lang="en-US" b="1" dirty="0"/>
              <a:t>Month Range</a:t>
            </a:r>
            <a:endParaRPr lang="en-US" sz="2800" dirty="0"/>
          </a:p>
          <a:p>
            <a:pPr lvl="1"/>
            <a:r>
              <a:rPr lang="en-US" dirty="0"/>
              <a:t>The Month Range allows the user to look at assessment completeness for client placements which were recently closed. Setting the month range to 6 months, for example will return inactive cases which were closed in the last 6 months up to today’s date in addition to open cases. If this field is left blank, the report will include all cases closed within the past 3 months from the End Date, by default.</a:t>
            </a:r>
            <a:endParaRPr lang="en-US" sz="2800" dirty="0"/>
          </a:p>
          <a:p>
            <a:endParaRPr lang="en-US" sz="4800" dirty="0"/>
          </a:p>
          <a:p>
            <a:pPr marL="0" indent="0">
              <a:buNone/>
            </a:pPr>
            <a:endParaRPr lang="en-US" dirty="0"/>
          </a:p>
        </p:txBody>
      </p:sp>
      <p:pic>
        <p:nvPicPr>
          <p:cNvPr id="7" name="Picture 6">
            <a:extLst>
              <a:ext uri="{FF2B5EF4-FFF2-40B4-BE49-F238E27FC236}">
                <a16:creationId xmlns:a16="http://schemas.microsoft.com/office/drawing/2014/main" id="{90DDF580-D6B2-49F7-87BE-20C0DBC647E7}"/>
              </a:ext>
            </a:extLst>
          </p:cNvPr>
          <p:cNvPicPr/>
          <p:nvPr/>
        </p:nvPicPr>
        <p:blipFill>
          <a:blip r:embed="rId3"/>
          <a:stretch>
            <a:fillRect/>
          </a:stretch>
        </p:blipFill>
        <p:spPr>
          <a:xfrm>
            <a:off x="6727966" y="817374"/>
            <a:ext cx="5215678" cy="2797204"/>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8" name="Picture 7">
            <a:extLst>
              <a:ext uri="{FF2B5EF4-FFF2-40B4-BE49-F238E27FC236}">
                <a16:creationId xmlns:a16="http://schemas.microsoft.com/office/drawing/2014/main" id="{842D57B1-828E-4C45-9F1D-7ACBE4C33842}"/>
              </a:ext>
            </a:extLst>
          </p:cNvPr>
          <p:cNvPicPr/>
          <p:nvPr/>
        </p:nvPicPr>
        <p:blipFill>
          <a:blip r:embed="rId4"/>
          <a:stretch>
            <a:fillRect/>
          </a:stretch>
        </p:blipFill>
        <p:spPr>
          <a:xfrm>
            <a:off x="8034514" y="4561593"/>
            <a:ext cx="3257550" cy="1076325"/>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33729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5" y="1480156"/>
            <a:ext cx="7214473" cy="5134004"/>
          </a:xfrm>
        </p:spPr>
        <p:txBody>
          <a:bodyPr>
            <a:normAutofit fontScale="92500" lnSpcReduction="10000"/>
          </a:bodyPr>
          <a:lstStyle/>
          <a:p>
            <a:r>
              <a:rPr lang="en-US" b="1" dirty="0"/>
              <a:t>Only Include Clients with Missing Assessments</a:t>
            </a:r>
            <a:endParaRPr lang="en-US" sz="3200" dirty="0"/>
          </a:p>
          <a:p>
            <a:pPr lvl="1"/>
            <a:r>
              <a:rPr lang="en-US" dirty="0"/>
              <a:t>Clicking the check box will create reports that only display clients who have missing assessments. Clients with all assessments completed of those due will be excluded from the report.</a:t>
            </a:r>
          </a:p>
          <a:p>
            <a:r>
              <a:rPr lang="en-US" b="1" dirty="0"/>
              <a:t>Reporting Units</a:t>
            </a:r>
            <a:endParaRPr lang="en-US" sz="3200" dirty="0"/>
          </a:p>
          <a:p>
            <a:pPr lvl="1"/>
            <a:r>
              <a:rPr lang="en-US" dirty="0"/>
              <a:t>Select the appropriate reporting unit for the report.</a:t>
            </a:r>
          </a:p>
          <a:p>
            <a:r>
              <a:rPr lang="en-US" b="1" dirty="0"/>
              <a:t>Tags</a:t>
            </a:r>
            <a:endParaRPr lang="en-US" sz="3200" dirty="0"/>
          </a:p>
          <a:p>
            <a:pPr lvl="1"/>
            <a:r>
              <a:rPr lang="en-US" dirty="0"/>
              <a:t>This parameter allows users to identify any client demographics (e.g. ethnicity, language, etc.) on which to filter into the report.</a:t>
            </a:r>
            <a:endParaRPr lang="en-US" sz="5000" dirty="0"/>
          </a:p>
          <a:p>
            <a:pPr lvl="0"/>
            <a:r>
              <a:rPr lang="en-US" dirty="0"/>
              <a:t>Click the ‘Save’ button at the top of the parameters box to save the changes made. </a:t>
            </a:r>
            <a:endParaRPr lang="en-US" sz="3200" dirty="0"/>
          </a:p>
          <a:p>
            <a:pPr lvl="1"/>
            <a:r>
              <a:rPr lang="en-US" dirty="0"/>
              <a:t>Note:  This will cause the parameters region to appear to go blank, but the changes will be saved. </a:t>
            </a:r>
            <a:endParaRPr lang="en-US" sz="2800" dirty="0"/>
          </a:p>
          <a:p>
            <a:pPr lvl="2"/>
            <a:endParaRPr lang="en-US" sz="2400" dirty="0"/>
          </a:p>
          <a:p>
            <a:endParaRPr lang="en-US" sz="4800" dirty="0"/>
          </a:p>
          <a:p>
            <a:pPr marL="0" indent="0">
              <a:buNone/>
            </a:pPr>
            <a:endParaRPr lang="en-US" dirty="0"/>
          </a:p>
        </p:txBody>
      </p:sp>
      <p:pic>
        <p:nvPicPr>
          <p:cNvPr id="6" name="Picture 5">
            <a:extLst>
              <a:ext uri="{FF2B5EF4-FFF2-40B4-BE49-F238E27FC236}">
                <a16:creationId xmlns:a16="http://schemas.microsoft.com/office/drawing/2014/main" id="{1D6A441A-9E21-46FD-9892-6333FAF8B23D}"/>
              </a:ext>
            </a:extLst>
          </p:cNvPr>
          <p:cNvPicPr/>
          <p:nvPr/>
        </p:nvPicPr>
        <p:blipFill>
          <a:blip r:embed="rId3"/>
          <a:stretch>
            <a:fillRect/>
          </a:stretch>
        </p:blipFill>
        <p:spPr>
          <a:xfrm>
            <a:off x="6530778" y="226368"/>
            <a:ext cx="4120621" cy="1147022"/>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9" name="Picture 8">
            <a:extLst>
              <a:ext uri="{FF2B5EF4-FFF2-40B4-BE49-F238E27FC236}">
                <a16:creationId xmlns:a16="http://schemas.microsoft.com/office/drawing/2014/main" id="{5DDA240C-F92C-47EF-9AE3-27A17C70EACF}"/>
              </a:ext>
            </a:extLst>
          </p:cNvPr>
          <p:cNvPicPr/>
          <p:nvPr/>
        </p:nvPicPr>
        <p:blipFill>
          <a:blip r:embed="rId4"/>
          <a:stretch>
            <a:fillRect/>
          </a:stretch>
        </p:blipFill>
        <p:spPr>
          <a:xfrm>
            <a:off x="8123659" y="1549092"/>
            <a:ext cx="3194650" cy="2774979"/>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B1D34385-BE0D-4720-BDE5-892D0DCF45AE}"/>
              </a:ext>
            </a:extLst>
          </p:cNvPr>
          <p:cNvPicPr/>
          <p:nvPr/>
        </p:nvPicPr>
        <p:blipFill rotWithShape="1">
          <a:blip r:embed="rId5"/>
          <a:srcRect r="9483" b="7655"/>
          <a:stretch/>
        </p:blipFill>
        <p:spPr bwMode="auto">
          <a:xfrm>
            <a:off x="9720984" y="4499774"/>
            <a:ext cx="2266950" cy="2190115"/>
          </a:xfrm>
          <a:prstGeom prst="rect">
            <a:avLst/>
          </a:prstGeom>
          <a:ln>
            <a:solidFill>
              <a:schemeClr val="bg1">
                <a:lumMod val="75000"/>
              </a:schemeClr>
            </a:solidFill>
          </a:ln>
          <a:effectLst>
            <a:outerShdw blurRad="50800" dist="38100" dir="8100000" algn="tr"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041951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D01FB4-531B-496A-BF73-F619BFBB0DBC}"/>
              </a:ext>
            </a:extLst>
          </p:cNvPr>
          <p:cNvPicPr>
            <a:picLocks noChangeAspect="1"/>
          </p:cNvPicPr>
          <p:nvPr/>
        </p:nvPicPr>
        <p:blipFill rotWithShape="1">
          <a:blip r:embed="rId3"/>
          <a:srcRect b="41051"/>
          <a:stretch/>
        </p:blipFill>
        <p:spPr>
          <a:xfrm>
            <a:off x="5405008" y="1739541"/>
            <a:ext cx="6786992" cy="2034899"/>
          </a:xfrm>
          <a:prstGeom prst="rect">
            <a:avLst/>
          </a:prstGeom>
        </p:spPr>
      </p:pic>
      <p:sp>
        <p:nvSpPr>
          <p:cNvPr id="2" name="Title 1">
            <a:extLst>
              <a:ext uri="{FF2B5EF4-FFF2-40B4-BE49-F238E27FC236}">
                <a16:creationId xmlns:a16="http://schemas.microsoft.com/office/drawing/2014/main" id="{CE9F5285-4DDC-4F27-989F-F6A89EED640F}"/>
              </a:ext>
            </a:extLst>
          </p:cNvPr>
          <p:cNvSpPr>
            <a:spLocks noGrp="1"/>
          </p:cNvSpPr>
          <p:nvPr>
            <p:ph type="title"/>
          </p:nvPr>
        </p:nvSpPr>
        <p:spPr/>
        <p:txBody>
          <a:bodyPr/>
          <a:lstStyle/>
          <a:p>
            <a:r>
              <a:rPr lang="en-US" dirty="0"/>
              <a:t>Running the Report</a:t>
            </a:r>
          </a:p>
        </p:txBody>
      </p:sp>
      <p:sp>
        <p:nvSpPr>
          <p:cNvPr id="3" name="Content Placeholder 2">
            <a:extLst>
              <a:ext uri="{FF2B5EF4-FFF2-40B4-BE49-F238E27FC236}">
                <a16:creationId xmlns:a16="http://schemas.microsoft.com/office/drawing/2014/main" id="{3D4CAA81-FC57-4B4F-9D77-FFE48D901F61}"/>
              </a:ext>
            </a:extLst>
          </p:cNvPr>
          <p:cNvSpPr>
            <a:spLocks noGrp="1"/>
          </p:cNvSpPr>
          <p:nvPr>
            <p:ph sz="quarter" idx="11"/>
          </p:nvPr>
        </p:nvSpPr>
        <p:spPr>
          <a:xfrm>
            <a:off x="123306" y="1480156"/>
            <a:ext cx="5139574" cy="5223251"/>
          </a:xfrm>
        </p:spPr>
        <p:txBody>
          <a:bodyPr>
            <a:normAutofit fontScale="92500"/>
          </a:bodyPr>
          <a:lstStyle/>
          <a:p>
            <a:pPr marL="514350" indent="-514350">
              <a:lnSpc>
                <a:spcPct val="120000"/>
              </a:lnSpc>
              <a:buFont typeface="+mj-lt"/>
              <a:buAutoNum type="arabicPeriod"/>
            </a:pPr>
            <a:r>
              <a:rPr lang="en-US" dirty="0"/>
              <a:t>Select the Tickler with Episodes report from the </a:t>
            </a:r>
            <a:r>
              <a:rPr lang="en-US" b="1" dirty="0"/>
              <a:t>Reports</a:t>
            </a:r>
            <a:r>
              <a:rPr lang="en-US" dirty="0"/>
              <a:t> list</a:t>
            </a:r>
          </a:p>
          <a:p>
            <a:pPr marL="514350" indent="-514350">
              <a:lnSpc>
                <a:spcPct val="120000"/>
              </a:lnSpc>
              <a:buFont typeface="+mj-lt"/>
              <a:buAutoNum type="arabicPeriod"/>
            </a:pPr>
            <a:r>
              <a:rPr lang="en-US" dirty="0"/>
              <a:t>Click on the ‘</a:t>
            </a:r>
            <a:r>
              <a:rPr lang="en-US" b="1" dirty="0"/>
              <a:t>Run</a:t>
            </a:r>
            <a:r>
              <a:rPr lang="en-US" dirty="0"/>
              <a:t>’ icon at the top of the reports list to perform one of the following functions</a:t>
            </a:r>
          </a:p>
          <a:p>
            <a:pPr marL="914400" lvl="1" indent="-457200">
              <a:lnSpc>
                <a:spcPct val="120000"/>
              </a:lnSpc>
              <a:buFont typeface="+mj-lt"/>
              <a:buAutoNum type="alphaLcParenR"/>
            </a:pPr>
            <a:r>
              <a:rPr lang="en-US" dirty="0"/>
              <a:t>Click on the ‘</a:t>
            </a:r>
            <a:r>
              <a:rPr lang="en-US" b="1" dirty="0"/>
              <a:t>Immediate</a:t>
            </a:r>
            <a:r>
              <a:rPr lang="en-US" dirty="0"/>
              <a:t>’ button to have the report pop up on your internet browser’s next tab.</a:t>
            </a:r>
          </a:p>
          <a:p>
            <a:pPr marL="914400" lvl="1" indent="-457200">
              <a:lnSpc>
                <a:spcPct val="120000"/>
              </a:lnSpc>
              <a:buFont typeface="+mj-lt"/>
              <a:buAutoNum type="alphaLcParenR"/>
            </a:pPr>
            <a:r>
              <a:rPr lang="en-US" dirty="0"/>
              <a:t>Alternatively, click on the ‘</a:t>
            </a:r>
            <a:r>
              <a:rPr lang="en-US" b="1" dirty="0"/>
              <a:t>Delivered</a:t>
            </a:r>
            <a:r>
              <a:rPr lang="en-US" dirty="0"/>
              <a:t>’ to have the report sent to your email account.</a:t>
            </a:r>
          </a:p>
          <a:p>
            <a:pPr marL="914400" lvl="1" indent="-457200">
              <a:lnSpc>
                <a:spcPct val="120000"/>
              </a:lnSpc>
              <a:buFont typeface="+mj-lt"/>
              <a:buAutoNum type="alphaLcParenR"/>
            </a:pPr>
            <a:endParaRPr lang="en-US" dirty="0"/>
          </a:p>
          <a:p>
            <a:pPr marL="514350" indent="-514350">
              <a:lnSpc>
                <a:spcPct val="120000"/>
              </a:lnSpc>
              <a:buFont typeface="+mj-lt"/>
              <a:buAutoNum type="arabicPeriod" startAt="3"/>
            </a:pPr>
            <a:endParaRPr lang="en-US" dirty="0"/>
          </a:p>
        </p:txBody>
      </p:sp>
      <p:pic>
        <p:nvPicPr>
          <p:cNvPr id="4" name="Picture 3">
            <a:extLst>
              <a:ext uri="{FF2B5EF4-FFF2-40B4-BE49-F238E27FC236}">
                <a16:creationId xmlns:a16="http://schemas.microsoft.com/office/drawing/2014/main" id="{2E6BF7B6-C91C-4634-8610-1E7B51037051}"/>
              </a:ext>
            </a:extLst>
          </p:cNvPr>
          <p:cNvPicPr/>
          <p:nvPr/>
        </p:nvPicPr>
        <p:blipFill rotWithShape="1">
          <a:blip r:embed="rId4"/>
          <a:srcRect r="1757" b="-1070"/>
          <a:stretch/>
        </p:blipFill>
        <p:spPr>
          <a:xfrm>
            <a:off x="5486400" y="2426753"/>
            <a:ext cx="2988025" cy="509488"/>
          </a:xfrm>
          <a:prstGeom prst="rect">
            <a:avLst/>
          </a:prstGeom>
          <a:ln>
            <a:solidFill>
              <a:schemeClr val="bg1">
                <a:lumMod val="75000"/>
              </a:schemeClr>
            </a:solidFill>
          </a:ln>
          <a:effectLst>
            <a:outerShdw blurRad="50800" dist="38100" dir="8100000" algn="tr" rotWithShape="0">
              <a:prstClr val="black">
                <a:alpha val="40000"/>
              </a:prstClr>
            </a:outerShdw>
          </a:effectLst>
        </p:spPr>
      </p:pic>
      <p:sp>
        <p:nvSpPr>
          <p:cNvPr id="6" name="Rectangle 5">
            <a:extLst>
              <a:ext uri="{FF2B5EF4-FFF2-40B4-BE49-F238E27FC236}">
                <a16:creationId xmlns:a16="http://schemas.microsoft.com/office/drawing/2014/main" id="{84C7305F-F253-464C-82E9-09602A8A1F6D}"/>
              </a:ext>
            </a:extLst>
          </p:cNvPr>
          <p:cNvSpPr/>
          <p:nvPr/>
        </p:nvSpPr>
        <p:spPr>
          <a:xfrm>
            <a:off x="7275253" y="2426753"/>
            <a:ext cx="547947" cy="1743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3977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19A2-CB2D-4536-A73E-601C767D5234}"/>
              </a:ext>
            </a:extLst>
          </p:cNvPr>
          <p:cNvSpPr>
            <a:spLocks noGrp="1"/>
          </p:cNvSpPr>
          <p:nvPr>
            <p:ph type="title"/>
          </p:nvPr>
        </p:nvSpPr>
        <p:spPr/>
        <p:txBody>
          <a:bodyPr/>
          <a:lstStyle/>
          <a:p>
            <a:r>
              <a:rPr lang="en-US" dirty="0"/>
              <a:t>Interpreting  the Report</a:t>
            </a:r>
          </a:p>
        </p:txBody>
      </p:sp>
      <p:sp>
        <p:nvSpPr>
          <p:cNvPr id="3" name="Content Placeholder 2">
            <a:extLst>
              <a:ext uri="{FF2B5EF4-FFF2-40B4-BE49-F238E27FC236}">
                <a16:creationId xmlns:a16="http://schemas.microsoft.com/office/drawing/2014/main" id="{30D7C905-C4BD-4029-B20A-D527B62689FA}"/>
              </a:ext>
            </a:extLst>
          </p:cNvPr>
          <p:cNvSpPr>
            <a:spLocks noGrp="1"/>
          </p:cNvSpPr>
          <p:nvPr>
            <p:ph sz="quarter" idx="11"/>
          </p:nvPr>
        </p:nvSpPr>
        <p:spPr>
          <a:xfrm>
            <a:off x="123306" y="1480156"/>
            <a:ext cx="4985138" cy="5223251"/>
          </a:xfrm>
        </p:spPr>
        <p:txBody>
          <a:bodyPr/>
          <a:lstStyle/>
          <a:p>
            <a:pPr marL="514350" indent="-514350">
              <a:buFont typeface="+mj-lt"/>
              <a:buAutoNum type="arabicPeriod"/>
            </a:pPr>
            <a:r>
              <a:rPr lang="en-US" dirty="0"/>
              <a:t>The first pages of the report will display all of the Reporting Units which are represented by the data in the report.</a:t>
            </a:r>
          </a:p>
          <a:p>
            <a:pPr lvl="1"/>
            <a:r>
              <a:rPr lang="en-US" dirty="0"/>
              <a:t>After that initial list of Reporting Units, the report will display pages which organize clients by Assessor, with the Assessor’s name at the top of the first column </a:t>
            </a:r>
          </a:p>
        </p:txBody>
      </p:sp>
      <p:pic>
        <p:nvPicPr>
          <p:cNvPr id="5" name="Picture 4">
            <a:extLst>
              <a:ext uri="{FF2B5EF4-FFF2-40B4-BE49-F238E27FC236}">
                <a16:creationId xmlns:a16="http://schemas.microsoft.com/office/drawing/2014/main" id="{5FC855A6-E43B-42A0-A47A-EB0A2FA01165}"/>
              </a:ext>
            </a:extLst>
          </p:cNvPr>
          <p:cNvPicPr>
            <a:picLocks noChangeAspect="1"/>
          </p:cNvPicPr>
          <p:nvPr/>
        </p:nvPicPr>
        <p:blipFill>
          <a:blip r:embed="rId3"/>
          <a:stretch>
            <a:fillRect/>
          </a:stretch>
        </p:blipFill>
        <p:spPr>
          <a:xfrm>
            <a:off x="5379448" y="1121295"/>
            <a:ext cx="6315362" cy="2772294"/>
          </a:xfrm>
          <a:prstGeom prst="rect">
            <a:avLst/>
          </a:prstGeom>
        </p:spPr>
      </p:pic>
      <p:sp>
        <p:nvSpPr>
          <p:cNvPr id="6" name="Content Placeholder 2">
            <a:extLst>
              <a:ext uri="{FF2B5EF4-FFF2-40B4-BE49-F238E27FC236}">
                <a16:creationId xmlns:a16="http://schemas.microsoft.com/office/drawing/2014/main" id="{C68FF199-7F88-405A-B4B6-5E38F58F7B68}"/>
              </a:ext>
            </a:extLst>
          </p:cNvPr>
          <p:cNvSpPr txBox="1">
            <a:spLocks/>
          </p:cNvSpPr>
          <p:nvPr/>
        </p:nvSpPr>
        <p:spPr>
          <a:xfrm>
            <a:off x="5643608" y="4705553"/>
            <a:ext cx="6172472" cy="1827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Each client will have an </a:t>
            </a:r>
            <a:r>
              <a:rPr lang="en-US" b="1" dirty="0"/>
              <a:t>Opening Date </a:t>
            </a:r>
            <a:r>
              <a:rPr lang="en-US" dirty="0"/>
              <a:t>and a </a:t>
            </a:r>
            <a:r>
              <a:rPr lang="en-US" b="1" dirty="0"/>
              <a:t>Closing Date </a:t>
            </a:r>
            <a:r>
              <a:rPr lang="en-US" dirty="0"/>
              <a:t>(if applicable). The </a:t>
            </a:r>
            <a:r>
              <a:rPr lang="en-US" b="1" dirty="0"/>
              <a:t>Closing Date </a:t>
            </a:r>
            <a:r>
              <a:rPr lang="en-US" dirty="0"/>
              <a:t>represents the date the episode was closed, if it is closed. </a:t>
            </a:r>
          </a:p>
        </p:txBody>
      </p:sp>
    </p:spTree>
    <p:extLst>
      <p:ext uri="{BB962C8B-B14F-4D97-AF65-F5344CB8AC3E}">
        <p14:creationId xmlns:p14="http://schemas.microsoft.com/office/powerpoint/2010/main" val="148393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19A2-CB2D-4536-A73E-601C767D5234}"/>
              </a:ext>
            </a:extLst>
          </p:cNvPr>
          <p:cNvSpPr>
            <a:spLocks noGrp="1"/>
          </p:cNvSpPr>
          <p:nvPr>
            <p:ph type="title"/>
          </p:nvPr>
        </p:nvSpPr>
        <p:spPr/>
        <p:txBody>
          <a:bodyPr/>
          <a:lstStyle/>
          <a:p>
            <a:r>
              <a:rPr lang="en-US" dirty="0"/>
              <a:t>Interpreting  the Report</a:t>
            </a:r>
          </a:p>
        </p:txBody>
      </p:sp>
      <p:pic>
        <p:nvPicPr>
          <p:cNvPr id="5" name="Picture 4">
            <a:extLst>
              <a:ext uri="{FF2B5EF4-FFF2-40B4-BE49-F238E27FC236}">
                <a16:creationId xmlns:a16="http://schemas.microsoft.com/office/drawing/2014/main" id="{5FC855A6-E43B-42A0-A47A-EB0A2FA01165}"/>
              </a:ext>
            </a:extLst>
          </p:cNvPr>
          <p:cNvPicPr>
            <a:picLocks noChangeAspect="1"/>
          </p:cNvPicPr>
          <p:nvPr/>
        </p:nvPicPr>
        <p:blipFill>
          <a:blip r:embed="rId3"/>
          <a:stretch>
            <a:fillRect/>
          </a:stretch>
        </p:blipFill>
        <p:spPr>
          <a:xfrm>
            <a:off x="123306" y="1375295"/>
            <a:ext cx="6315362" cy="2772294"/>
          </a:xfrm>
          <a:prstGeom prst="rect">
            <a:avLst/>
          </a:prstGeom>
        </p:spPr>
      </p:pic>
      <p:sp>
        <p:nvSpPr>
          <p:cNvPr id="6" name="Content Placeholder 2">
            <a:extLst>
              <a:ext uri="{FF2B5EF4-FFF2-40B4-BE49-F238E27FC236}">
                <a16:creationId xmlns:a16="http://schemas.microsoft.com/office/drawing/2014/main" id="{C68FF199-7F88-405A-B4B6-5E38F58F7B68}"/>
              </a:ext>
            </a:extLst>
          </p:cNvPr>
          <p:cNvSpPr txBox="1">
            <a:spLocks/>
          </p:cNvSpPr>
          <p:nvPr/>
        </p:nvSpPr>
        <p:spPr>
          <a:xfrm>
            <a:off x="6593840" y="975361"/>
            <a:ext cx="5474854" cy="2976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rabicPeriod" startAt="2"/>
            </a:pPr>
            <a:r>
              <a:rPr lang="en-US" dirty="0"/>
              <a:t>Assessments are displayed horizontally and include the initial (in the “</a:t>
            </a:r>
            <a:r>
              <a:rPr lang="en-US" b="1" dirty="0"/>
              <a:t>Initial</a:t>
            </a:r>
            <a:r>
              <a:rPr lang="en-US" dirty="0"/>
              <a:t>” column) and three most recent prior assessments (in the “</a:t>
            </a:r>
            <a:r>
              <a:rPr lang="en-US" b="1" dirty="0"/>
              <a:t>Prior #1</a:t>
            </a:r>
            <a:r>
              <a:rPr lang="en-US" dirty="0"/>
              <a:t>”, “</a:t>
            </a:r>
            <a:r>
              <a:rPr lang="en-US" b="1" dirty="0"/>
              <a:t>Prior #2</a:t>
            </a:r>
            <a:r>
              <a:rPr lang="en-US" dirty="0"/>
              <a:t>” and “</a:t>
            </a:r>
            <a:r>
              <a:rPr lang="en-US" b="1" dirty="0"/>
              <a:t>Prior #3</a:t>
            </a:r>
            <a:r>
              <a:rPr lang="en-US" dirty="0"/>
              <a:t>” columns). </a:t>
            </a:r>
          </a:p>
          <a:p>
            <a:pPr marL="514350" indent="-514350">
              <a:buFont typeface="+mj-lt"/>
              <a:buAutoNum type="arabicPeriod" startAt="2"/>
            </a:pPr>
            <a:endParaRPr lang="en-US" dirty="0"/>
          </a:p>
        </p:txBody>
      </p:sp>
      <p:sp>
        <p:nvSpPr>
          <p:cNvPr id="8" name="Content Placeholder 2">
            <a:extLst>
              <a:ext uri="{FF2B5EF4-FFF2-40B4-BE49-F238E27FC236}">
                <a16:creationId xmlns:a16="http://schemas.microsoft.com/office/drawing/2014/main" id="{C74F8222-C107-4A86-BE8E-9314E9E79927}"/>
              </a:ext>
            </a:extLst>
          </p:cNvPr>
          <p:cNvSpPr txBox="1">
            <a:spLocks/>
          </p:cNvSpPr>
          <p:nvPr/>
        </p:nvSpPr>
        <p:spPr>
          <a:xfrm>
            <a:off x="543560" y="4751071"/>
            <a:ext cx="8539480" cy="1234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rabicPeriod" startAt="3"/>
            </a:pPr>
            <a:r>
              <a:rPr lang="en-US" dirty="0"/>
              <a:t>Assessments which were completed show in black text. </a:t>
            </a:r>
          </a:p>
          <a:p>
            <a:pPr marL="514350" indent="-514350">
              <a:buFont typeface="+mj-lt"/>
              <a:buAutoNum type="arabicPeriod" startAt="3"/>
            </a:pPr>
            <a:endParaRPr lang="en-US" dirty="0"/>
          </a:p>
        </p:txBody>
      </p:sp>
    </p:spTree>
    <p:extLst>
      <p:ext uri="{BB962C8B-B14F-4D97-AF65-F5344CB8AC3E}">
        <p14:creationId xmlns:p14="http://schemas.microsoft.com/office/powerpoint/2010/main" val="2169224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19A2-CB2D-4536-A73E-601C767D5234}"/>
              </a:ext>
            </a:extLst>
          </p:cNvPr>
          <p:cNvSpPr>
            <a:spLocks noGrp="1"/>
          </p:cNvSpPr>
          <p:nvPr>
            <p:ph type="title"/>
          </p:nvPr>
        </p:nvSpPr>
        <p:spPr/>
        <p:txBody>
          <a:bodyPr/>
          <a:lstStyle/>
          <a:p>
            <a:r>
              <a:rPr lang="en-US" dirty="0"/>
              <a:t>Interpreting  the Report</a:t>
            </a:r>
          </a:p>
        </p:txBody>
      </p:sp>
      <p:pic>
        <p:nvPicPr>
          <p:cNvPr id="5" name="Picture 4">
            <a:extLst>
              <a:ext uri="{FF2B5EF4-FFF2-40B4-BE49-F238E27FC236}">
                <a16:creationId xmlns:a16="http://schemas.microsoft.com/office/drawing/2014/main" id="{5FC855A6-E43B-42A0-A47A-EB0A2FA01165}"/>
              </a:ext>
            </a:extLst>
          </p:cNvPr>
          <p:cNvPicPr>
            <a:picLocks noChangeAspect="1"/>
          </p:cNvPicPr>
          <p:nvPr/>
        </p:nvPicPr>
        <p:blipFill>
          <a:blip r:embed="rId3"/>
          <a:stretch>
            <a:fillRect/>
          </a:stretch>
        </p:blipFill>
        <p:spPr>
          <a:xfrm>
            <a:off x="123306" y="2086495"/>
            <a:ext cx="6315362" cy="2772294"/>
          </a:xfrm>
          <a:prstGeom prst="rect">
            <a:avLst/>
          </a:prstGeom>
        </p:spPr>
      </p:pic>
      <p:sp>
        <p:nvSpPr>
          <p:cNvPr id="3" name="Rectangle 2">
            <a:extLst>
              <a:ext uri="{FF2B5EF4-FFF2-40B4-BE49-F238E27FC236}">
                <a16:creationId xmlns:a16="http://schemas.microsoft.com/office/drawing/2014/main" id="{C0B26B78-1B71-4C17-AC5A-EBE359461F73}"/>
              </a:ext>
            </a:extLst>
          </p:cNvPr>
          <p:cNvSpPr/>
          <p:nvPr/>
        </p:nvSpPr>
        <p:spPr>
          <a:xfrm>
            <a:off x="1148080" y="3977322"/>
            <a:ext cx="4541520" cy="3000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250ECA21-33D4-427E-BEB0-47FED3B456B3}"/>
              </a:ext>
            </a:extLst>
          </p:cNvPr>
          <p:cNvSpPr txBox="1">
            <a:spLocks/>
          </p:cNvSpPr>
          <p:nvPr/>
        </p:nvSpPr>
        <p:spPr>
          <a:xfrm>
            <a:off x="6573520" y="1480156"/>
            <a:ext cx="5495174" cy="50833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Completed assessment also display a status box</a:t>
            </a:r>
          </a:p>
          <a:p>
            <a:r>
              <a:rPr lang="en-US" dirty="0"/>
              <a:t>If the assessment satisfies the requirements for the collection window for a discharge, then a (D) will also appear following the assessment date.</a:t>
            </a:r>
            <a:endParaRPr lang="en-US" sz="3200" dirty="0"/>
          </a:p>
          <a:p>
            <a:endParaRPr lang="en-US" dirty="0"/>
          </a:p>
        </p:txBody>
      </p:sp>
    </p:spTree>
    <p:extLst>
      <p:ext uri="{BB962C8B-B14F-4D97-AF65-F5344CB8AC3E}">
        <p14:creationId xmlns:p14="http://schemas.microsoft.com/office/powerpoint/2010/main" val="1820492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19A2-CB2D-4536-A73E-601C767D5234}"/>
              </a:ext>
            </a:extLst>
          </p:cNvPr>
          <p:cNvSpPr>
            <a:spLocks noGrp="1"/>
          </p:cNvSpPr>
          <p:nvPr>
            <p:ph type="title"/>
          </p:nvPr>
        </p:nvSpPr>
        <p:spPr/>
        <p:txBody>
          <a:bodyPr/>
          <a:lstStyle/>
          <a:p>
            <a:r>
              <a:rPr lang="en-US" dirty="0"/>
              <a:t>Interpreting  the Report</a:t>
            </a:r>
          </a:p>
        </p:txBody>
      </p:sp>
      <p:pic>
        <p:nvPicPr>
          <p:cNvPr id="5" name="Picture 4">
            <a:extLst>
              <a:ext uri="{FF2B5EF4-FFF2-40B4-BE49-F238E27FC236}">
                <a16:creationId xmlns:a16="http://schemas.microsoft.com/office/drawing/2014/main" id="{5FC855A6-E43B-42A0-A47A-EB0A2FA01165}"/>
              </a:ext>
            </a:extLst>
          </p:cNvPr>
          <p:cNvPicPr>
            <a:picLocks noChangeAspect="1"/>
          </p:cNvPicPr>
          <p:nvPr/>
        </p:nvPicPr>
        <p:blipFill>
          <a:blip r:embed="rId3"/>
          <a:stretch>
            <a:fillRect/>
          </a:stretch>
        </p:blipFill>
        <p:spPr>
          <a:xfrm>
            <a:off x="123306" y="2086495"/>
            <a:ext cx="6315362" cy="2772294"/>
          </a:xfrm>
          <a:prstGeom prst="rect">
            <a:avLst/>
          </a:prstGeom>
        </p:spPr>
      </p:pic>
      <p:sp>
        <p:nvSpPr>
          <p:cNvPr id="30" name="Content Placeholder 2">
            <a:extLst>
              <a:ext uri="{FF2B5EF4-FFF2-40B4-BE49-F238E27FC236}">
                <a16:creationId xmlns:a16="http://schemas.microsoft.com/office/drawing/2014/main" id="{250ECA21-33D4-427E-BEB0-47FED3B456B3}"/>
              </a:ext>
            </a:extLst>
          </p:cNvPr>
          <p:cNvSpPr txBox="1">
            <a:spLocks/>
          </p:cNvSpPr>
          <p:nvPr/>
        </p:nvSpPr>
        <p:spPr>
          <a:xfrm>
            <a:off x="6438668" y="1168400"/>
            <a:ext cx="5630026" cy="5689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20000"/>
              </a:lnSpc>
              <a:buFont typeface="+mj-lt"/>
              <a:buAutoNum type="arabicPeriod" startAt="4"/>
            </a:pPr>
            <a:r>
              <a:rPr lang="en-US" dirty="0"/>
              <a:t>Assessments which are past due show in red text.</a:t>
            </a:r>
          </a:p>
          <a:p>
            <a:pPr marL="971550" lvl="1" indent="-514350">
              <a:lnSpc>
                <a:spcPct val="120000"/>
              </a:lnSpc>
              <a:buFont typeface="+mj-lt"/>
              <a:buAutoNum type="alphaLcParenR"/>
            </a:pPr>
            <a:r>
              <a:rPr lang="en-US" dirty="0"/>
              <a:t>An assessment becomes past due on the day after it was due.</a:t>
            </a:r>
          </a:p>
          <a:p>
            <a:pPr marL="1428750" lvl="2" indent="-514350">
              <a:lnSpc>
                <a:spcPct val="120000"/>
              </a:lnSpc>
              <a:buFont typeface="+mj-lt"/>
              <a:buAutoNum type="romanLcPeriod"/>
            </a:pPr>
            <a:endParaRPr lang="en-US" dirty="0"/>
          </a:p>
        </p:txBody>
      </p:sp>
      <p:pic>
        <p:nvPicPr>
          <p:cNvPr id="6" name="Picture 5">
            <a:extLst>
              <a:ext uri="{FF2B5EF4-FFF2-40B4-BE49-F238E27FC236}">
                <a16:creationId xmlns:a16="http://schemas.microsoft.com/office/drawing/2014/main" id="{6B06C1F6-1404-A34B-8791-E6F79F4E51BE}"/>
              </a:ext>
            </a:extLst>
          </p:cNvPr>
          <p:cNvPicPr/>
          <p:nvPr/>
        </p:nvPicPr>
        <p:blipFill>
          <a:blip r:embed="rId4"/>
          <a:stretch>
            <a:fillRect/>
          </a:stretch>
        </p:blipFill>
        <p:spPr>
          <a:xfrm>
            <a:off x="5753333" y="4013200"/>
            <a:ext cx="5943600" cy="2439035"/>
          </a:xfrm>
          <a:prstGeom prst="rect">
            <a:avLst/>
          </a:prstGeom>
        </p:spPr>
      </p:pic>
    </p:spTree>
    <p:extLst>
      <p:ext uri="{BB962C8B-B14F-4D97-AF65-F5344CB8AC3E}">
        <p14:creationId xmlns:p14="http://schemas.microsoft.com/office/powerpoint/2010/main" val="1434558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A1EF-F73A-4E67-A998-C2C221647C8E}"/>
              </a:ext>
            </a:extLst>
          </p:cNvPr>
          <p:cNvSpPr>
            <a:spLocks noGrp="1"/>
          </p:cNvSpPr>
          <p:nvPr>
            <p:ph type="title"/>
          </p:nvPr>
        </p:nvSpPr>
        <p:spPr/>
        <p:txBody>
          <a:bodyPr/>
          <a:lstStyle/>
          <a:p>
            <a:r>
              <a:rPr lang="en-US" dirty="0"/>
              <a:t>Objective Arts Report Types</a:t>
            </a:r>
          </a:p>
        </p:txBody>
      </p:sp>
      <p:sp>
        <p:nvSpPr>
          <p:cNvPr id="3" name="Content Placeholder 2">
            <a:extLst>
              <a:ext uri="{FF2B5EF4-FFF2-40B4-BE49-F238E27FC236}">
                <a16:creationId xmlns:a16="http://schemas.microsoft.com/office/drawing/2014/main" id="{0CDA1A01-51A7-45ED-A41B-9A75C413E2BB}"/>
              </a:ext>
            </a:extLst>
          </p:cNvPr>
          <p:cNvSpPr>
            <a:spLocks noGrp="1"/>
          </p:cNvSpPr>
          <p:nvPr>
            <p:ph sz="quarter" idx="11"/>
          </p:nvPr>
        </p:nvSpPr>
        <p:spPr>
          <a:xfrm>
            <a:off x="123306" y="1229360"/>
            <a:ext cx="11789294" cy="4768821"/>
          </a:xfrm>
        </p:spPr>
        <p:txBody>
          <a:bodyPr/>
          <a:lstStyle/>
          <a:p>
            <a:pPr marL="0" indent="0">
              <a:lnSpc>
                <a:spcPct val="150000"/>
              </a:lnSpc>
              <a:buNone/>
            </a:pPr>
            <a:r>
              <a:rPr lang="en-US" dirty="0"/>
              <a:t>Through this project five Key Objective Arts Template Reports were identified as most valuable, in order of importance.</a:t>
            </a:r>
          </a:p>
          <a:p>
            <a:pPr marL="914400" lvl="1" indent="-457200">
              <a:lnSpc>
                <a:spcPct val="150000"/>
              </a:lnSpc>
              <a:buFont typeface="+mj-lt"/>
              <a:buAutoNum type="arabicPeriod"/>
            </a:pPr>
            <a:r>
              <a:rPr lang="en-US" b="1" dirty="0"/>
              <a:t>Tickler with Episodes Report</a:t>
            </a:r>
            <a:endParaRPr lang="en-US" dirty="0"/>
          </a:p>
          <a:p>
            <a:pPr marL="914400" lvl="1" indent="-457200">
              <a:lnSpc>
                <a:spcPct val="150000"/>
              </a:lnSpc>
              <a:buFont typeface="+mj-lt"/>
              <a:buAutoNum type="arabicPeriod"/>
            </a:pPr>
            <a:r>
              <a:rPr lang="en-US" b="1" dirty="0"/>
              <a:t>TCOM Caseload Progress</a:t>
            </a:r>
          </a:p>
          <a:p>
            <a:pPr marL="914400" lvl="1" indent="-457200">
              <a:lnSpc>
                <a:spcPct val="150000"/>
              </a:lnSpc>
              <a:buFont typeface="+mj-lt"/>
              <a:buAutoNum type="arabicPeriod"/>
            </a:pPr>
            <a:r>
              <a:rPr lang="en-US" b="1" dirty="0"/>
              <a:t>Impact Report</a:t>
            </a:r>
            <a:endParaRPr lang="en-US" dirty="0"/>
          </a:p>
          <a:p>
            <a:pPr marL="914400" lvl="1" indent="-457200">
              <a:lnSpc>
                <a:spcPct val="150000"/>
              </a:lnSpc>
              <a:buFont typeface="+mj-lt"/>
              <a:buAutoNum type="arabicPeriod"/>
            </a:pPr>
            <a:r>
              <a:rPr lang="en-US" b="1" dirty="0"/>
              <a:t>TCOM Average Impact</a:t>
            </a:r>
            <a:endParaRPr lang="en-US" dirty="0"/>
          </a:p>
          <a:p>
            <a:pPr marL="914400" lvl="1" indent="-457200">
              <a:lnSpc>
                <a:spcPct val="150000"/>
              </a:lnSpc>
              <a:buFont typeface="+mj-lt"/>
              <a:buAutoNum type="arabicPeriod"/>
            </a:pPr>
            <a:endParaRPr lang="en-US" dirty="0"/>
          </a:p>
          <a:p>
            <a:pPr>
              <a:lnSpc>
                <a:spcPct val="150000"/>
              </a:lnSpc>
            </a:pPr>
            <a:endParaRPr lang="en-US" dirty="0"/>
          </a:p>
        </p:txBody>
      </p:sp>
    </p:spTree>
    <p:extLst>
      <p:ext uri="{BB962C8B-B14F-4D97-AF65-F5344CB8AC3E}">
        <p14:creationId xmlns:p14="http://schemas.microsoft.com/office/powerpoint/2010/main" val="846043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A9C4C35-5923-418A-A14B-8A5EB1BD9175}"/>
              </a:ext>
            </a:extLst>
          </p:cNvPr>
          <p:cNvPicPr>
            <a:picLocks noChangeAspect="1"/>
          </p:cNvPicPr>
          <p:nvPr/>
        </p:nvPicPr>
        <p:blipFill>
          <a:blip r:embed="rId3"/>
          <a:stretch>
            <a:fillRect/>
          </a:stretch>
        </p:blipFill>
        <p:spPr>
          <a:xfrm>
            <a:off x="1491155" y="1182630"/>
            <a:ext cx="6777370" cy="2975105"/>
          </a:xfrm>
          <a:prstGeom prst="rect">
            <a:avLst/>
          </a:prstGeom>
        </p:spPr>
      </p:pic>
      <p:sp>
        <p:nvSpPr>
          <p:cNvPr id="4" name="TextBox 3">
            <a:extLst>
              <a:ext uri="{FF2B5EF4-FFF2-40B4-BE49-F238E27FC236}">
                <a16:creationId xmlns:a16="http://schemas.microsoft.com/office/drawing/2014/main" id="{3D91328F-F381-4853-AC78-DC0495D54022}"/>
              </a:ext>
            </a:extLst>
          </p:cNvPr>
          <p:cNvSpPr txBox="1"/>
          <p:nvPr/>
        </p:nvSpPr>
        <p:spPr>
          <a:xfrm>
            <a:off x="537229" y="1189734"/>
            <a:ext cx="747320" cy="276999"/>
          </a:xfrm>
          <a:prstGeom prst="rect">
            <a:avLst/>
          </a:prstGeom>
          <a:noFill/>
        </p:spPr>
        <p:txBody>
          <a:bodyPr wrap="square" rtlCol="0">
            <a:spAutoFit/>
          </a:bodyPr>
          <a:lstStyle/>
          <a:p>
            <a:r>
              <a:rPr lang="en-US" sz="1200" b="1" dirty="0">
                <a:solidFill>
                  <a:schemeClr val="accent6">
                    <a:lumMod val="50000"/>
                  </a:schemeClr>
                </a:solidFill>
              </a:rPr>
              <a:t>Assessor</a:t>
            </a:r>
            <a:endParaRPr lang="en-US" sz="1600" b="1" dirty="0">
              <a:solidFill>
                <a:schemeClr val="accent6">
                  <a:lumMod val="50000"/>
                </a:schemeClr>
              </a:solidFill>
            </a:endParaRPr>
          </a:p>
        </p:txBody>
      </p:sp>
      <p:sp>
        <p:nvSpPr>
          <p:cNvPr id="5" name="TextBox 4">
            <a:extLst>
              <a:ext uri="{FF2B5EF4-FFF2-40B4-BE49-F238E27FC236}">
                <a16:creationId xmlns:a16="http://schemas.microsoft.com/office/drawing/2014/main" id="{B218161F-4496-4A63-AFC1-4A595EDA72F6}"/>
              </a:ext>
            </a:extLst>
          </p:cNvPr>
          <p:cNvSpPr txBox="1"/>
          <p:nvPr/>
        </p:nvSpPr>
        <p:spPr>
          <a:xfrm>
            <a:off x="554249" y="1771967"/>
            <a:ext cx="641522" cy="276999"/>
          </a:xfrm>
          <a:prstGeom prst="rect">
            <a:avLst/>
          </a:prstGeom>
          <a:noFill/>
        </p:spPr>
        <p:txBody>
          <a:bodyPr wrap="square" rtlCol="0">
            <a:spAutoFit/>
          </a:bodyPr>
          <a:lstStyle/>
          <a:p>
            <a:r>
              <a:rPr lang="en-US" sz="1200" b="1" dirty="0">
                <a:solidFill>
                  <a:schemeClr val="accent6">
                    <a:lumMod val="50000"/>
                  </a:schemeClr>
                </a:solidFill>
              </a:rPr>
              <a:t>Clients</a:t>
            </a:r>
          </a:p>
        </p:txBody>
      </p:sp>
      <p:sp>
        <p:nvSpPr>
          <p:cNvPr id="6" name="TextBox 5">
            <a:extLst>
              <a:ext uri="{FF2B5EF4-FFF2-40B4-BE49-F238E27FC236}">
                <a16:creationId xmlns:a16="http://schemas.microsoft.com/office/drawing/2014/main" id="{4D036C9F-6180-49E6-A5FC-61F0183A1061}"/>
              </a:ext>
            </a:extLst>
          </p:cNvPr>
          <p:cNvSpPr txBox="1"/>
          <p:nvPr/>
        </p:nvSpPr>
        <p:spPr>
          <a:xfrm>
            <a:off x="2117560" y="584639"/>
            <a:ext cx="2792760" cy="461665"/>
          </a:xfrm>
          <a:prstGeom prst="rect">
            <a:avLst/>
          </a:prstGeom>
          <a:noFill/>
        </p:spPr>
        <p:txBody>
          <a:bodyPr wrap="square" rtlCol="0">
            <a:spAutoFit/>
          </a:bodyPr>
          <a:lstStyle/>
          <a:p>
            <a:pPr algn="ctr"/>
            <a:r>
              <a:rPr lang="en-US" sz="1200" b="1" dirty="0">
                <a:solidFill>
                  <a:schemeClr val="accent6">
                    <a:lumMod val="75000"/>
                  </a:schemeClr>
                </a:solidFill>
              </a:rPr>
              <a:t>Closing </a:t>
            </a:r>
            <a:r>
              <a:rPr lang="en-US" sz="1200" dirty="0">
                <a:solidFill>
                  <a:schemeClr val="accent6">
                    <a:lumMod val="75000"/>
                  </a:schemeClr>
                </a:solidFill>
              </a:rPr>
              <a:t>represents the date the episode was closed, if the episode has closed</a:t>
            </a:r>
          </a:p>
        </p:txBody>
      </p:sp>
      <p:sp>
        <p:nvSpPr>
          <p:cNvPr id="8" name="TextBox 7">
            <a:extLst>
              <a:ext uri="{FF2B5EF4-FFF2-40B4-BE49-F238E27FC236}">
                <a16:creationId xmlns:a16="http://schemas.microsoft.com/office/drawing/2014/main" id="{6BF42F67-35B0-401B-8D97-0484EB366E8C}"/>
              </a:ext>
            </a:extLst>
          </p:cNvPr>
          <p:cNvSpPr txBox="1"/>
          <p:nvPr/>
        </p:nvSpPr>
        <p:spPr>
          <a:xfrm>
            <a:off x="2117560" y="3985900"/>
            <a:ext cx="3107185" cy="461665"/>
          </a:xfrm>
          <a:prstGeom prst="rect">
            <a:avLst/>
          </a:prstGeom>
          <a:solidFill>
            <a:schemeClr val="bg1"/>
          </a:solidFill>
          <a:ln>
            <a:solidFill>
              <a:schemeClr val="bg1"/>
            </a:solidFill>
          </a:ln>
        </p:spPr>
        <p:txBody>
          <a:bodyPr wrap="square" rtlCol="0">
            <a:spAutoFit/>
          </a:bodyPr>
          <a:lstStyle/>
          <a:p>
            <a:pPr algn="ctr"/>
            <a:r>
              <a:rPr lang="en-US" sz="1200" b="1" dirty="0">
                <a:solidFill>
                  <a:schemeClr val="accent6">
                    <a:lumMod val="50000"/>
                  </a:schemeClr>
                </a:solidFill>
              </a:rPr>
              <a:t>Initial </a:t>
            </a:r>
            <a:r>
              <a:rPr lang="en-US" sz="1200" dirty="0">
                <a:solidFill>
                  <a:schemeClr val="accent6">
                    <a:lumMod val="50000"/>
                  </a:schemeClr>
                </a:solidFill>
              </a:rPr>
              <a:t>assessment was submitted </a:t>
            </a:r>
            <a:r>
              <a:rPr lang="en-US" sz="1200" b="1" dirty="0">
                <a:solidFill>
                  <a:schemeClr val="accent6">
                    <a:lumMod val="50000"/>
                  </a:schemeClr>
                </a:solidFill>
              </a:rPr>
              <a:t>[</a:t>
            </a:r>
            <a:r>
              <a:rPr lang="en-US" sz="1200" b="1" dirty="0" err="1">
                <a:solidFill>
                  <a:schemeClr val="accent6">
                    <a:lumMod val="50000"/>
                  </a:schemeClr>
                </a:solidFill>
              </a:rPr>
              <a:t>Su</a:t>
            </a:r>
            <a:r>
              <a:rPr lang="en-US" sz="1200" b="1" dirty="0">
                <a:solidFill>
                  <a:schemeClr val="accent6">
                    <a:lumMod val="50000"/>
                  </a:schemeClr>
                </a:solidFill>
              </a:rPr>
              <a:t>] </a:t>
            </a:r>
            <a:r>
              <a:rPr lang="en-US" sz="1200" dirty="0">
                <a:solidFill>
                  <a:schemeClr val="accent6">
                    <a:lumMod val="50000"/>
                  </a:schemeClr>
                </a:solidFill>
              </a:rPr>
              <a:t>has not yet been approved </a:t>
            </a:r>
            <a:r>
              <a:rPr lang="en-US" sz="1200" b="1" dirty="0">
                <a:solidFill>
                  <a:schemeClr val="accent6">
                    <a:lumMod val="50000"/>
                  </a:schemeClr>
                </a:solidFill>
              </a:rPr>
              <a:t>[Ap]</a:t>
            </a:r>
          </a:p>
        </p:txBody>
      </p:sp>
      <p:cxnSp>
        <p:nvCxnSpPr>
          <p:cNvPr id="12" name="Straight Arrow Connector 11">
            <a:extLst>
              <a:ext uri="{FF2B5EF4-FFF2-40B4-BE49-F238E27FC236}">
                <a16:creationId xmlns:a16="http://schemas.microsoft.com/office/drawing/2014/main" id="{4FEAF257-7564-458C-AA40-7190D392A4B8}"/>
              </a:ext>
            </a:extLst>
          </p:cNvPr>
          <p:cNvCxnSpPr>
            <a:cxnSpLocks/>
          </p:cNvCxnSpPr>
          <p:nvPr/>
        </p:nvCxnSpPr>
        <p:spPr>
          <a:xfrm>
            <a:off x="3745892" y="1046304"/>
            <a:ext cx="345685" cy="38215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3" name="Straight Arrow Connector 12">
            <a:extLst>
              <a:ext uri="{FF2B5EF4-FFF2-40B4-BE49-F238E27FC236}">
                <a16:creationId xmlns:a16="http://schemas.microsoft.com/office/drawing/2014/main" id="{9AD5E783-CA91-4AA1-A4BA-E292B3B78E77}"/>
              </a:ext>
            </a:extLst>
          </p:cNvPr>
          <p:cNvCxnSpPr>
            <a:cxnSpLocks/>
            <a:stCxn id="4" idx="2"/>
          </p:cNvCxnSpPr>
          <p:nvPr/>
        </p:nvCxnSpPr>
        <p:spPr>
          <a:xfrm>
            <a:off x="910889" y="1466733"/>
            <a:ext cx="731478" cy="32813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0B04CCD9-E2F3-4997-87BF-0EEB14667ACD}"/>
              </a:ext>
            </a:extLst>
          </p:cNvPr>
          <p:cNvCxnSpPr>
            <a:cxnSpLocks/>
            <a:stCxn id="5" idx="3"/>
          </p:cNvCxnSpPr>
          <p:nvPr/>
        </p:nvCxnSpPr>
        <p:spPr>
          <a:xfrm>
            <a:off x="1195771" y="1910467"/>
            <a:ext cx="446596" cy="2289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9" name="TextBox 18">
            <a:extLst>
              <a:ext uri="{FF2B5EF4-FFF2-40B4-BE49-F238E27FC236}">
                <a16:creationId xmlns:a16="http://schemas.microsoft.com/office/drawing/2014/main" id="{376565EB-DA49-4BFA-A204-13C0D4651182}"/>
              </a:ext>
            </a:extLst>
          </p:cNvPr>
          <p:cNvSpPr txBox="1"/>
          <p:nvPr/>
        </p:nvSpPr>
        <p:spPr>
          <a:xfrm>
            <a:off x="7355976" y="3553890"/>
            <a:ext cx="1825098" cy="1015663"/>
          </a:xfrm>
          <a:prstGeom prst="rect">
            <a:avLst/>
          </a:prstGeom>
          <a:solidFill>
            <a:schemeClr val="bg1"/>
          </a:solidFill>
        </p:spPr>
        <p:txBody>
          <a:bodyPr wrap="square" rtlCol="0">
            <a:spAutoFit/>
          </a:bodyPr>
          <a:lstStyle/>
          <a:p>
            <a:pPr algn="ctr"/>
            <a:r>
              <a:rPr lang="en-US" sz="1200" dirty="0">
                <a:solidFill>
                  <a:schemeClr val="accent6">
                    <a:lumMod val="50000"/>
                  </a:schemeClr>
                </a:solidFill>
              </a:rPr>
              <a:t>The most recent </a:t>
            </a:r>
            <a:r>
              <a:rPr lang="en-US" sz="1200" b="1" dirty="0">
                <a:solidFill>
                  <a:schemeClr val="accent6">
                    <a:lumMod val="50000"/>
                  </a:schemeClr>
                </a:solidFill>
              </a:rPr>
              <a:t>Prior</a:t>
            </a:r>
            <a:r>
              <a:rPr lang="en-US" sz="1200" dirty="0">
                <a:solidFill>
                  <a:schemeClr val="accent6">
                    <a:lumMod val="50000"/>
                  </a:schemeClr>
                </a:solidFill>
              </a:rPr>
              <a:t> assessment is past due but still within the allowable window for timely collection</a:t>
            </a:r>
          </a:p>
        </p:txBody>
      </p:sp>
      <p:sp>
        <p:nvSpPr>
          <p:cNvPr id="22" name="TextBox 21">
            <a:extLst>
              <a:ext uri="{FF2B5EF4-FFF2-40B4-BE49-F238E27FC236}">
                <a16:creationId xmlns:a16="http://schemas.microsoft.com/office/drawing/2014/main" id="{DFA9785C-8098-4E35-A481-B3B3F1BA923A}"/>
              </a:ext>
            </a:extLst>
          </p:cNvPr>
          <p:cNvSpPr txBox="1"/>
          <p:nvPr/>
        </p:nvSpPr>
        <p:spPr>
          <a:xfrm>
            <a:off x="8403267" y="2518957"/>
            <a:ext cx="1192012" cy="830997"/>
          </a:xfrm>
          <a:prstGeom prst="rect">
            <a:avLst/>
          </a:prstGeom>
          <a:noFill/>
        </p:spPr>
        <p:txBody>
          <a:bodyPr wrap="square" rtlCol="0">
            <a:spAutoFit/>
          </a:bodyPr>
          <a:lstStyle/>
          <a:p>
            <a:pPr algn="ctr"/>
            <a:r>
              <a:rPr lang="en-US" sz="1200" dirty="0">
                <a:solidFill>
                  <a:schemeClr val="accent6">
                    <a:lumMod val="50000"/>
                  </a:schemeClr>
                </a:solidFill>
              </a:rPr>
              <a:t>The discharged client has no upcoming assessment due</a:t>
            </a:r>
          </a:p>
        </p:txBody>
      </p:sp>
      <p:sp>
        <p:nvSpPr>
          <p:cNvPr id="23" name="TextBox 22">
            <a:extLst>
              <a:ext uri="{FF2B5EF4-FFF2-40B4-BE49-F238E27FC236}">
                <a16:creationId xmlns:a16="http://schemas.microsoft.com/office/drawing/2014/main" id="{455FBE2E-56C5-4905-98BF-BE1E104896AE}"/>
              </a:ext>
            </a:extLst>
          </p:cNvPr>
          <p:cNvSpPr txBox="1"/>
          <p:nvPr/>
        </p:nvSpPr>
        <p:spPr>
          <a:xfrm>
            <a:off x="8370626" y="871665"/>
            <a:ext cx="1466516" cy="1384995"/>
          </a:xfrm>
          <a:prstGeom prst="rect">
            <a:avLst/>
          </a:prstGeom>
          <a:noFill/>
        </p:spPr>
        <p:txBody>
          <a:bodyPr wrap="square" rtlCol="0">
            <a:spAutoFit/>
          </a:bodyPr>
          <a:lstStyle/>
          <a:p>
            <a:pPr algn="ctr"/>
            <a:r>
              <a:rPr lang="en-US" sz="1200" dirty="0">
                <a:solidFill>
                  <a:schemeClr val="accent6">
                    <a:lumMod val="50000"/>
                  </a:schemeClr>
                </a:solidFill>
              </a:rPr>
              <a:t>The</a:t>
            </a:r>
            <a:r>
              <a:rPr lang="en-US" sz="1200" b="1" dirty="0">
                <a:solidFill>
                  <a:schemeClr val="accent6">
                    <a:lumMod val="50000"/>
                  </a:schemeClr>
                </a:solidFill>
              </a:rPr>
              <a:t> Upcoming </a:t>
            </a:r>
            <a:r>
              <a:rPr lang="en-US" sz="1200" dirty="0">
                <a:solidFill>
                  <a:schemeClr val="accent6">
                    <a:lumMod val="50000"/>
                  </a:schemeClr>
                </a:solidFill>
              </a:rPr>
              <a:t>assessment due dates are shown for all active clients. Assessments due in the next 30 days are highlighted in green</a:t>
            </a:r>
          </a:p>
        </p:txBody>
      </p:sp>
      <p:cxnSp>
        <p:nvCxnSpPr>
          <p:cNvPr id="25" name="Straight Arrow Connector 24">
            <a:extLst>
              <a:ext uri="{FF2B5EF4-FFF2-40B4-BE49-F238E27FC236}">
                <a16:creationId xmlns:a16="http://schemas.microsoft.com/office/drawing/2014/main" id="{666F3E65-92BC-4751-BC5A-3058F9A9CEEE}"/>
              </a:ext>
            </a:extLst>
          </p:cNvPr>
          <p:cNvCxnSpPr>
            <a:cxnSpLocks/>
          </p:cNvCxnSpPr>
          <p:nvPr/>
        </p:nvCxnSpPr>
        <p:spPr>
          <a:xfrm flipH="1">
            <a:off x="8099852" y="1356360"/>
            <a:ext cx="464057" cy="41560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8625E800-D76B-4C9D-86F9-D824E8FD256A}"/>
              </a:ext>
            </a:extLst>
          </p:cNvPr>
          <p:cNvCxnSpPr>
            <a:cxnSpLocks/>
          </p:cNvCxnSpPr>
          <p:nvPr/>
        </p:nvCxnSpPr>
        <p:spPr>
          <a:xfrm flipH="1" flipV="1">
            <a:off x="7355976" y="2934456"/>
            <a:ext cx="752289" cy="61943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pic>
        <p:nvPicPr>
          <p:cNvPr id="11" name="Picture 10">
            <a:extLst>
              <a:ext uri="{FF2B5EF4-FFF2-40B4-BE49-F238E27FC236}">
                <a16:creationId xmlns:a16="http://schemas.microsoft.com/office/drawing/2014/main" id="{4F7AC82D-E3F0-43F6-A8D3-B701FDEF7A73}"/>
              </a:ext>
            </a:extLst>
          </p:cNvPr>
          <p:cNvPicPr>
            <a:picLocks noChangeAspect="1"/>
          </p:cNvPicPr>
          <p:nvPr/>
        </p:nvPicPr>
        <p:blipFill>
          <a:blip r:embed="rId4"/>
          <a:stretch>
            <a:fillRect/>
          </a:stretch>
        </p:blipFill>
        <p:spPr>
          <a:xfrm>
            <a:off x="4423005" y="2598441"/>
            <a:ext cx="137160" cy="100584"/>
          </a:xfrm>
          <a:prstGeom prst="rect">
            <a:avLst/>
          </a:prstGeom>
        </p:spPr>
      </p:pic>
      <p:cxnSp>
        <p:nvCxnSpPr>
          <p:cNvPr id="32" name="Straight Arrow Connector 31">
            <a:extLst>
              <a:ext uri="{FF2B5EF4-FFF2-40B4-BE49-F238E27FC236}">
                <a16:creationId xmlns:a16="http://schemas.microsoft.com/office/drawing/2014/main" id="{D398F1B7-46E3-4E3D-B128-FBC28690EBF2}"/>
              </a:ext>
            </a:extLst>
          </p:cNvPr>
          <p:cNvCxnSpPr>
            <a:cxnSpLocks/>
            <a:endCxn id="11" idx="1"/>
          </p:cNvCxnSpPr>
          <p:nvPr/>
        </p:nvCxnSpPr>
        <p:spPr>
          <a:xfrm flipV="1">
            <a:off x="3810000" y="2648733"/>
            <a:ext cx="613005" cy="134816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7" name="Rectangle 26">
            <a:extLst>
              <a:ext uri="{FF2B5EF4-FFF2-40B4-BE49-F238E27FC236}">
                <a16:creationId xmlns:a16="http://schemas.microsoft.com/office/drawing/2014/main" id="{7A03AD0A-E5AE-4F53-A20C-97C947807C6E}"/>
              </a:ext>
            </a:extLst>
          </p:cNvPr>
          <p:cNvSpPr/>
          <p:nvPr/>
        </p:nvSpPr>
        <p:spPr>
          <a:xfrm>
            <a:off x="7475220" y="2299680"/>
            <a:ext cx="758952" cy="137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9282F01A-61DB-4718-BF35-79D742154261}"/>
              </a:ext>
            </a:extLst>
          </p:cNvPr>
          <p:cNvPicPr>
            <a:picLocks noChangeAspect="1"/>
          </p:cNvPicPr>
          <p:nvPr/>
        </p:nvPicPr>
        <p:blipFill>
          <a:blip r:embed="rId5"/>
          <a:stretch>
            <a:fillRect/>
          </a:stretch>
        </p:blipFill>
        <p:spPr>
          <a:xfrm>
            <a:off x="3206244" y="2307301"/>
            <a:ext cx="5010912" cy="103135"/>
          </a:xfrm>
          <a:prstGeom prst="rect">
            <a:avLst/>
          </a:prstGeom>
        </p:spPr>
      </p:pic>
      <p:cxnSp>
        <p:nvCxnSpPr>
          <p:cNvPr id="28" name="Straight Arrow Connector 27">
            <a:extLst>
              <a:ext uri="{FF2B5EF4-FFF2-40B4-BE49-F238E27FC236}">
                <a16:creationId xmlns:a16="http://schemas.microsoft.com/office/drawing/2014/main" id="{BB86AE70-FA2F-4065-8645-73EA081D40B1}"/>
              </a:ext>
            </a:extLst>
          </p:cNvPr>
          <p:cNvCxnSpPr>
            <a:cxnSpLocks/>
          </p:cNvCxnSpPr>
          <p:nvPr/>
        </p:nvCxnSpPr>
        <p:spPr>
          <a:xfrm flipH="1" flipV="1">
            <a:off x="7768999" y="2370543"/>
            <a:ext cx="794910" cy="48141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7" name="TextBox 36">
            <a:extLst>
              <a:ext uri="{FF2B5EF4-FFF2-40B4-BE49-F238E27FC236}">
                <a16:creationId xmlns:a16="http://schemas.microsoft.com/office/drawing/2014/main" id="{DAE07C68-4414-4088-8F84-1C78F46D6091}"/>
              </a:ext>
            </a:extLst>
          </p:cNvPr>
          <p:cNvSpPr txBox="1"/>
          <p:nvPr/>
        </p:nvSpPr>
        <p:spPr>
          <a:xfrm>
            <a:off x="5520129" y="3832069"/>
            <a:ext cx="1825098" cy="1015663"/>
          </a:xfrm>
          <a:prstGeom prst="rect">
            <a:avLst/>
          </a:prstGeom>
          <a:solidFill>
            <a:schemeClr val="bg1"/>
          </a:solidFill>
        </p:spPr>
        <p:txBody>
          <a:bodyPr wrap="square" rtlCol="0">
            <a:spAutoFit/>
          </a:bodyPr>
          <a:lstStyle/>
          <a:p>
            <a:pPr algn="ctr"/>
            <a:r>
              <a:rPr lang="en-US" sz="1200" dirty="0">
                <a:solidFill>
                  <a:schemeClr val="accent6">
                    <a:lumMod val="50000"/>
                  </a:schemeClr>
                </a:solidFill>
              </a:rPr>
              <a:t>This </a:t>
            </a:r>
            <a:r>
              <a:rPr lang="en-US" sz="1200" b="1" dirty="0">
                <a:solidFill>
                  <a:schemeClr val="accent6">
                    <a:lumMod val="50000"/>
                  </a:schemeClr>
                </a:solidFill>
              </a:rPr>
              <a:t>Prior</a:t>
            </a:r>
            <a:r>
              <a:rPr lang="en-US" sz="1200" dirty="0">
                <a:solidFill>
                  <a:schemeClr val="accent6">
                    <a:lumMod val="50000"/>
                  </a:schemeClr>
                </a:solidFill>
              </a:rPr>
              <a:t> assessment is long past due and is no longer within the allowable window for timely collection</a:t>
            </a:r>
          </a:p>
        </p:txBody>
      </p:sp>
      <p:cxnSp>
        <p:nvCxnSpPr>
          <p:cNvPr id="38" name="Straight Arrow Connector 37">
            <a:extLst>
              <a:ext uri="{FF2B5EF4-FFF2-40B4-BE49-F238E27FC236}">
                <a16:creationId xmlns:a16="http://schemas.microsoft.com/office/drawing/2014/main" id="{AC2914CD-2042-4532-9025-B19A9352F316}"/>
              </a:ext>
            </a:extLst>
          </p:cNvPr>
          <p:cNvCxnSpPr>
            <a:cxnSpLocks/>
          </p:cNvCxnSpPr>
          <p:nvPr/>
        </p:nvCxnSpPr>
        <p:spPr>
          <a:xfrm flipH="1" flipV="1">
            <a:off x="6376416" y="2445718"/>
            <a:ext cx="67011" cy="138635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3" name="TextBox 42">
            <a:extLst>
              <a:ext uri="{FF2B5EF4-FFF2-40B4-BE49-F238E27FC236}">
                <a16:creationId xmlns:a16="http://schemas.microsoft.com/office/drawing/2014/main" id="{02DBBC9E-8AC2-43E8-B242-8BED08189CAF}"/>
              </a:ext>
            </a:extLst>
          </p:cNvPr>
          <p:cNvSpPr txBox="1"/>
          <p:nvPr/>
        </p:nvSpPr>
        <p:spPr>
          <a:xfrm>
            <a:off x="5711700" y="492305"/>
            <a:ext cx="1835847" cy="646331"/>
          </a:xfrm>
          <a:prstGeom prst="rect">
            <a:avLst/>
          </a:prstGeom>
          <a:noFill/>
        </p:spPr>
        <p:txBody>
          <a:bodyPr wrap="square" rtlCol="0">
            <a:spAutoFit/>
          </a:bodyPr>
          <a:lstStyle/>
          <a:p>
            <a:pPr algn="ctr"/>
            <a:r>
              <a:rPr lang="en-US" sz="1200" dirty="0">
                <a:solidFill>
                  <a:schemeClr val="accent6">
                    <a:lumMod val="50000"/>
                  </a:schemeClr>
                </a:solidFill>
              </a:rPr>
              <a:t>There were no further prior assessments due nor completed for this client</a:t>
            </a:r>
          </a:p>
        </p:txBody>
      </p:sp>
      <p:cxnSp>
        <p:nvCxnSpPr>
          <p:cNvPr id="44" name="Straight Arrow Connector 43">
            <a:extLst>
              <a:ext uri="{FF2B5EF4-FFF2-40B4-BE49-F238E27FC236}">
                <a16:creationId xmlns:a16="http://schemas.microsoft.com/office/drawing/2014/main" id="{04DE0E76-8A21-4BC0-BF40-3C9092DCC9F3}"/>
              </a:ext>
            </a:extLst>
          </p:cNvPr>
          <p:cNvCxnSpPr>
            <a:cxnSpLocks/>
          </p:cNvCxnSpPr>
          <p:nvPr/>
        </p:nvCxnSpPr>
        <p:spPr>
          <a:xfrm flipH="1">
            <a:off x="6019800" y="1081440"/>
            <a:ext cx="301664" cy="81404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6" name="Straight Arrow Connector 45">
            <a:extLst>
              <a:ext uri="{FF2B5EF4-FFF2-40B4-BE49-F238E27FC236}">
                <a16:creationId xmlns:a16="http://schemas.microsoft.com/office/drawing/2014/main" id="{733203E1-F5AE-420E-B36A-4D6340645893}"/>
              </a:ext>
            </a:extLst>
          </p:cNvPr>
          <p:cNvCxnSpPr>
            <a:cxnSpLocks/>
          </p:cNvCxnSpPr>
          <p:nvPr/>
        </p:nvCxnSpPr>
        <p:spPr>
          <a:xfrm flipH="1">
            <a:off x="5295900" y="1073949"/>
            <a:ext cx="1031844" cy="83651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20918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19A2-CB2D-4536-A73E-601C767D5234}"/>
              </a:ext>
            </a:extLst>
          </p:cNvPr>
          <p:cNvSpPr>
            <a:spLocks noGrp="1"/>
          </p:cNvSpPr>
          <p:nvPr>
            <p:ph type="title"/>
          </p:nvPr>
        </p:nvSpPr>
        <p:spPr/>
        <p:txBody>
          <a:bodyPr/>
          <a:lstStyle/>
          <a:p>
            <a:r>
              <a:rPr lang="en-US" dirty="0"/>
              <a:t>Interpreting  the Report</a:t>
            </a:r>
          </a:p>
        </p:txBody>
      </p:sp>
      <p:pic>
        <p:nvPicPr>
          <p:cNvPr id="5" name="Picture 4">
            <a:extLst>
              <a:ext uri="{FF2B5EF4-FFF2-40B4-BE49-F238E27FC236}">
                <a16:creationId xmlns:a16="http://schemas.microsoft.com/office/drawing/2014/main" id="{5FC855A6-E43B-42A0-A47A-EB0A2FA01165}"/>
              </a:ext>
            </a:extLst>
          </p:cNvPr>
          <p:cNvPicPr>
            <a:picLocks noChangeAspect="1"/>
          </p:cNvPicPr>
          <p:nvPr/>
        </p:nvPicPr>
        <p:blipFill>
          <a:blip r:embed="rId3"/>
          <a:stretch>
            <a:fillRect/>
          </a:stretch>
        </p:blipFill>
        <p:spPr>
          <a:xfrm>
            <a:off x="123306" y="2086495"/>
            <a:ext cx="6315362" cy="2772294"/>
          </a:xfrm>
          <a:prstGeom prst="rect">
            <a:avLst/>
          </a:prstGeom>
        </p:spPr>
      </p:pic>
      <p:sp>
        <p:nvSpPr>
          <p:cNvPr id="30" name="Content Placeholder 2">
            <a:extLst>
              <a:ext uri="{FF2B5EF4-FFF2-40B4-BE49-F238E27FC236}">
                <a16:creationId xmlns:a16="http://schemas.microsoft.com/office/drawing/2014/main" id="{250ECA21-33D4-427E-BEB0-47FED3B456B3}"/>
              </a:ext>
            </a:extLst>
          </p:cNvPr>
          <p:cNvSpPr txBox="1">
            <a:spLocks/>
          </p:cNvSpPr>
          <p:nvPr/>
        </p:nvSpPr>
        <p:spPr>
          <a:xfrm>
            <a:off x="6438668" y="1168400"/>
            <a:ext cx="5630026" cy="5689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nSpc>
                <a:spcPct val="120000"/>
              </a:lnSpc>
              <a:buFont typeface="+mj-lt"/>
              <a:buAutoNum type="arabicPeriod" startAt="5"/>
            </a:pPr>
            <a:r>
              <a:rPr lang="en-US" dirty="0"/>
              <a:t>Clicking on a specific client name will launch a sub report displaying all of the Assessments for the case, including </a:t>
            </a:r>
            <a:r>
              <a:rPr lang="en-US" b="1" dirty="0"/>
              <a:t>Reason</a:t>
            </a:r>
            <a:r>
              <a:rPr lang="en-US" dirty="0"/>
              <a:t>, </a:t>
            </a:r>
            <a:r>
              <a:rPr lang="en-US" b="1" dirty="0"/>
              <a:t>Status</a:t>
            </a:r>
            <a:r>
              <a:rPr lang="en-US" dirty="0"/>
              <a:t> and </a:t>
            </a:r>
            <a:r>
              <a:rPr lang="en-US" b="1" dirty="0"/>
              <a:t>Date</a:t>
            </a:r>
            <a:r>
              <a:rPr lang="en-US" dirty="0"/>
              <a:t>.</a:t>
            </a:r>
          </a:p>
        </p:txBody>
      </p:sp>
      <p:pic>
        <p:nvPicPr>
          <p:cNvPr id="6" name="Picture 5">
            <a:extLst>
              <a:ext uri="{FF2B5EF4-FFF2-40B4-BE49-F238E27FC236}">
                <a16:creationId xmlns:a16="http://schemas.microsoft.com/office/drawing/2014/main" id="{6B06C1F6-1404-A34B-8791-E6F79F4E51BE}"/>
              </a:ext>
            </a:extLst>
          </p:cNvPr>
          <p:cNvPicPr/>
          <p:nvPr/>
        </p:nvPicPr>
        <p:blipFill>
          <a:blip r:embed="rId4"/>
          <a:stretch>
            <a:fillRect/>
          </a:stretch>
        </p:blipFill>
        <p:spPr>
          <a:xfrm>
            <a:off x="5753333" y="4013200"/>
            <a:ext cx="5943600" cy="2439035"/>
          </a:xfrm>
          <a:prstGeom prst="rect">
            <a:avLst/>
          </a:prstGeom>
        </p:spPr>
      </p:pic>
    </p:spTree>
    <p:extLst>
      <p:ext uri="{BB962C8B-B14F-4D97-AF65-F5344CB8AC3E}">
        <p14:creationId xmlns:p14="http://schemas.microsoft.com/office/powerpoint/2010/main" val="518707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32BB4C-ECFC-453D-BACA-DDCECBA5F61A}"/>
              </a:ext>
            </a:extLst>
          </p:cNvPr>
          <p:cNvPicPr>
            <a:picLocks noChangeAspect="1"/>
          </p:cNvPicPr>
          <p:nvPr/>
        </p:nvPicPr>
        <p:blipFill>
          <a:blip r:embed="rId3"/>
          <a:stretch>
            <a:fillRect/>
          </a:stretch>
        </p:blipFill>
        <p:spPr>
          <a:xfrm>
            <a:off x="6876502" y="985791"/>
            <a:ext cx="5102887" cy="4157663"/>
          </a:xfrm>
          <a:prstGeom prst="rect">
            <a:avLst/>
          </a:prstGeom>
          <a:ln>
            <a:solidFill>
              <a:schemeClr val="bg1">
                <a:lumMod val="75000"/>
              </a:schemeClr>
            </a:solidFill>
          </a:ln>
          <a:effectLst>
            <a:outerShdw blurRad="50800" dist="38100" dir="8100000" algn="tr" rotWithShape="0">
              <a:prstClr val="black">
                <a:alpha val="40000"/>
              </a:prstClr>
            </a:outerShdw>
          </a:effectLst>
        </p:spPr>
      </p:pic>
      <p:sp>
        <p:nvSpPr>
          <p:cNvPr id="2" name="Title 1">
            <a:extLst>
              <a:ext uri="{FF2B5EF4-FFF2-40B4-BE49-F238E27FC236}">
                <a16:creationId xmlns:a16="http://schemas.microsoft.com/office/drawing/2014/main" id="{2C4F7F26-47A2-4367-8EA8-5DFA4E2584E4}"/>
              </a:ext>
            </a:extLst>
          </p:cNvPr>
          <p:cNvSpPr>
            <a:spLocks noGrp="1"/>
          </p:cNvSpPr>
          <p:nvPr>
            <p:ph type="title"/>
          </p:nvPr>
        </p:nvSpPr>
        <p:spPr>
          <a:xfrm>
            <a:off x="147986" y="125804"/>
            <a:ext cx="11423125" cy="1245482"/>
          </a:xfrm>
        </p:spPr>
        <p:txBody>
          <a:bodyPr>
            <a:normAutofit fontScale="90000"/>
          </a:bodyPr>
          <a:lstStyle/>
          <a:p>
            <a:r>
              <a:rPr lang="en-US" dirty="0"/>
              <a:t>Key Report 02 – Caseload Progress</a:t>
            </a:r>
            <a:br>
              <a:rPr lang="en-US" dirty="0"/>
            </a:br>
            <a:r>
              <a:rPr lang="en-US" dirty="0"/>
              <a:t>(TCOM Caseload Progress)</a:t>
            </a:r>
          </a:p>
        </p:txBody>
      </p:sp>
      <p:pic>
        <p:nvPicPr>
          <p:cNvPr id="4" name="Content Placeholder 3">
            <a:extLst>
              <a:ext uri="{FF2B5EF4-FFF2-40B4-BE49-F238E27FC236}">
                <a16:creationId xmlns:a16="http://schemas.microsoft.com/office/drawing/2014/main" id="{CE9BD32E-EAA2-424A-A212-53D6FEB6ABB8}"/>
              </a:ext>
            </a:extLst>
          </p:cNvPr>
          <p:cNvPicPr>
            <a:picLocks noGrp="1" noChangeAspect="1"/>
          </p:cNvPicPr>
          <p:nvPr>
            <p:ph sz="quarter" idx="11"/>
          </p:nvPr>
        </p:nvPicPr>
        <p:blipFill>
          <a:blip r:embed="rId4"/>
          <a:stretch>
            <a:fillRect/>
          </a:stretch>
        </p:blipFill>
        <p:spPr>
          <a:xfrm>
            <a:off x="5859548" y="3403600"/>
            <a:ext cx="1770467" cy="3192983"/>
          </a:xfrm>
          <a:prstGeom prst="rect">
            <a:avLst/>
          </a:prstGeom>
          <a:ln>
            <a:solidFill>
              <a:schemeClr val="bg1">
                <a:lumMod val="75000"/>
              </a:schemeClr>
            </a:solidFill>
          </a:ln>
          <a:effectLst>
            <a:outerShdw blurRad="50800" dist="38100" dir="8100000" algn="tr" rotWithShape="0">
              <a:prstClr val="black">
                <a:alpha val="40000"/>
              </a:prstClr>
            </a:outerShdw>
          </a:effectLst>
        </p:spPr>
      </p:pic>
      <p:sp>
        <p:nvSpPr>
          <p:cNvPr id="6" name="TextBox 5"/>
          <p:cNvSpPr txBox="1"/>
          <p:nvPr/>
        </p:nvSpPr>
        <p:spPr>
          <a:xfrm>
            <a:off x="446386" y="1630939"/>
            <a:ext cx="3630799" cy="830997"/>
          </a:xfrm>
          <a:prstGeom prst="rect">
            <a:avLst/>
          </a:prstGeom>
          <a:noFill/>
        </p:spPr>
        <p:txBody>
          <a:bodyPr wrap="square" rtlCol="0">
            <a:spAutoFit/>
          </a:bodyPr>
          <a:lstStyle/>
          <a:p>
            <a:r>
              <a:rPr lang="en-US" sz="2400" dirty="0">
                <a:solidFill>
                  <a:schemeClr val="tx2">
                    <a:lumMod val="60000"/>
                    <a:lumOff val="40000"/>
                  </a:schemeClr>
                </a:solidFill>
              </a:rPr>
              <a:t>Show clinician actionable item load by client</a:t>
            </a:r>
          </a:p>
        </p:txBody>
      </p:sp>
      <p:sp>
        <p:nvSpPr>
          <p:cNvPr id="7" name="TextBox 6"/>
          <p:cNvSpPr txBox="1"/>
          <p:nvPr/>
        </p:nvSpPr>
        <p:spPr>
          <a:xfrm>
            <a:off x="87918" y="2440189"/>
            <a:ext cx="4347737" cy="163121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000" dirty="0"/>
              <a:t>Uses:</a:t>
            </a:r>
          </a:p>
          <a:p>
            <a:pPr marL="742950" lvl="1" indent="-285750">
              <a:buFont typeface="Arial" panose="020B0604020202020204" pitchFamily="34" charset="0"/>
              <a:buChar char="•"/>
            </a:pPr>
            <a:r>
              <a:rPr lang="en-US" sz="2000" dirty="0"/>
              <a:t>Shows individual change in number of treatment needs for each client in a caseload for a clinician</a:t>
            </a:r>
          </a:p>
        </p:txBody>
      </p:sp>
      <p:sp>
        <p:nvSpPr>
          <p:cNvPr id="8" name="TextBox 7"/>
          <p:cNvSpPr txBox="1"/>
          <p:nvPr/>
        </p:nvSpPr>
        <p:spPr>
          <a:xfrm>
            <a:off x="212611" y="4170171"/>
            <a:ext cx="5578590" cy="2585323"/>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Pros:</a:t>
            </a:r>
          </a:p>
          <a:p>
            <a:pPr marL="742950" lvl="1" indent="-285750">
              <a:buFont typeface="Arial" panose="020B0604020202020204" pitchFamily="34" charset="0"/>
              <a:buChar char="•"/>
            </a:pPr>
            <a:r>
              <a:rPr lang="en-US" dirty="0"/>
              <a:t>Can be used by supervisors or clinicians to review caseloads</a:t>
            </a:r>
          </a:p>
          <a:p>
            <a:pPr marL="285750" indent="-285750">
              <a:buFont typeface="Arial" panose="020B0604020202020204" pitchFamily="34" charset="0"/>
              <a:buChar char="•"/>
            </a:pPr>
            <a:r>
              <a:rPr lang="en-US" dirty="0"/>
              <a:t>Cons:</a:t>
            </a:r>
          </a:p>
          <a:p>
            <a:pPr marL="742950" lvl="1" indent="-285750">
              <a:buFont typeface="Arial" panose="020B0604020202020204" pitchFamily="34" charset="0"/>
              <a:buChar char="•"/>
            </a:pPr>
            <a:r>
              <a:rPr lang="en-US" dirty="0"/>
              <a:t>Graphical display can be overwhelming for large caseloads, and no data table accompanies graph</a:t>
            </a:r>
          </a:p>
          <a:p>
            <a:pPr marL="742950" lvl="1" indent="-285750">
              <a:buFont typeface="Arial" panose="020B0604020202020204" pitchFamily="34" charset="0"/>
              <a:buChar char="•"/>
            </a:pPr>
            <a:r>
              <a:rPr lang="en-US" dirty="0"/>
              <a:t>How do they set parameters for when an update is due</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668465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24E2-A35C-459D-A119-95AFAC000CFB}"/>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543C7341-D7DC-4454-B6EE-51B105B5ADDF}"/>
              </a:ext>
            </a:extLst>
          </p:cNvPr>
          <p:cNvSpPr>
            <a:spLocks noGrp="1"/>
          </p:cNvSpPr>
          <p:nvPr>
            <p:ph sz="quarter" idx="11"/>
          </p:nvPr>
        </p:nvSpPr>
        <p:spPr>
          <a:xfrm>
            <a:off x="123307" y="1196566"/>
            <a:ext cx="7643450" cy="5661433"/>
          </a:xfrm>
        </p:spPr>
        <p:txBody>
          <a:bodyPr>
            <a:normAutofit fontScale="92500" lnSpcReduction="20000"/>
          </a:bodyPr>
          <a:lstStyle/>
          <a:p>
            <a:pPr lvl="0"/>
            <a:r>
              <a:rPr lang="en-US" dirty="0"/>
              <a:t>Once logged into your account, navigate to the Reports section to create a new report template selecting the </a:t>
            </a:r>
            <a:r>
              <a:rPr lang="en-US" b="1" dirty="0"/>
              <a:t>“TCOM Caseload Progress” </a:t>
            </a:r>
            <a:r>
              <a:rPr lang="en-US" dirty="0"/>
              <a:t>template; or double click on the template already established in your Personal Reports tab to modify your existing template.</a:t>
            </a:r>
            <a:endParaRPr lang="en-US" sz="3200" dirty="0"/>
          </a:p>
          <a:p>
            <a:pPr lvl="0"/>
            <a:r>
              <a:rPr lang="en-US" dirty="0"/>
              <a:t>Create a user-friendly name and description specific to the report parameters set in the template. For example, you may want to name the report “KR02 Caseload Progress – Strengths in Lodi TBS Program” and give it a description which states: “This report provides caseload progress for each client’s actionable strength items over time for the Lodi TBS program.”</a:t>
            </a:r>
          </a:p>
          <a:p>
            <a:pPr lvl="0"/>
            <a:r>
              <a:rPr lang="en-US" dirty="0"/>
              <a:t>Naming Convention: We suggest that you begin names of all templates for these reports as ‘KR02 Caseload Progress –’. For example, ‘KR02 Caseload Progress – Strengths’ represents that a template belonging to the same group of reports identified as ‘Key Report 02’ demonstrating caseload progress, specifically in the strengths domain items.</a:t>
            </a:r>
          </a:p>
        </p:txBody>
      </p:sp>
      <p:pic>
        <p:nvPicPr>
          <p:cNvPr id="5" name="Picture 4">
            <a:extLst>
              <a:ext uri="{FF2B5EF4-FFF2-40B4-BE49-F238E27FC236}">
                <a16:creationId xmlns:a16="http://schemas.microsoft.com/office/drawing/2014/main" id="{D31F3AF0-E40C-4133-8661-2EC86038EDEF}"/>
              </a:ext>
            </a:extLst>
          </p:cNvPr>
          <p:cNvPicPr/>
          <p:nvPr/>
        </p:nvPicPr>
        <p:blipFill rotWithShape="1">
          <a:blip r:embed="rId3"/>
          <a:srcRect l="2224"/>
          <a:stretch/>
        </p:blipFill>
        <p:spPr bwMode="auto">
          <a:xfrm>
            <a:off x="7992226" y="244334"/>
            <a:ext cx="3917552" cy="4756644"/>
          </a:xfrm>
          <a:prstGeom prst="rect">
            <a:avLst/>
          </a:prstGeom>
          <a:ln>
            <a:solidFill>
              <a:schemeClr val="bg1">
                <a:lumMod val="75000"/>
              </a:schemeClr>
            </a:solidFill>
          </a:ln>
          <a:effectLst>
            <a:outerShdw blurRad="50800" dist="38100" dir="8100000" algn="tr"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44784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5" y="1480156"/>
            <a:ext cx="8919095" cy="4518025"/>
          </a:xfrm>
        </p:spPr>
        <p:txBody>
          <a:bodyPr>
            <a:normAutofit lnSpcReduction="10000"/>
          </a:bodyPr>
          <a:lstStyle/>
          <a:p>
            <a:r>
              <a:rPr lang="en-US" dirty="0"/>
              <a:t>The Sliding Date Range is designed to allow users to select from various date ranges for the report</a:t>
            </a:r>
          </a:p>
          <a:p>
            <a:r>
              <a:rPr lang="en-US" dirty="0"/>
              <a:t>These prespecified date ranges will include all open cases along with any cases which were closed during the period specified.</a:t>
            </a:r>
          </a:p>
          <a:p>
            <a:r>
              <a:rPr lang="en-US" dirty="0"/>
              <a:t>Note:  The report will always return all open cases regardless of date selection. Selecting the sliding or specified date range only adjusts which closed cases are included in the report.</a:t>
            </a:r>
          </a:p>
          <a:p>
            <a:r>
              <a:rPr lang="en-US" dirty="0"/>
              <a:t>Alternatively, selecting ‘Specified Date Range’ in the Sliding Date Range parameter will allow you to adjust the ‘Start Date’ and ‘End Date’ in which to include closed cases</a:t>
            </a:r>
          </a:p>
        </p:txBody>
      </p:sp>
      <p:pic>
        <p:nvPicPr>
          <p:cNvPr id="4" name="Picture 3">
            <a:extLst>
              <a:ext uri="{FF2B5EF4-FFF2-40B4-BE49-F238E27FC236}">
                <a16:creationId xmlns:a16="http://schemas.microsoft.com/office/drawing/2014/main" id="{59C12C2E-8907-4970-8C1F-0C04F03B05F7}"/>
              </a:ext>
            </a:extLst>
          </p:cNvPr>
          <p:cNvPicPr/>
          <p:nvPr/>
        </p:nvPicPr>
        <p:blipFill>
          <a:blip r:embed="rId2"/>
          <a:stretch>
            <a:fillRect/>
          </a:stretch>
        </p:blipFill>
        <p:spPr>
          <a:xfrm>
            <a:off x="9154865" y="814552"/>
            <a:ext cx="2822646" cy="2532874"/>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5" name="Picture 4">
            <a:extLst>
              <a:ext uri="{FF2B5EF4-FFF2-40B4-BE49-F238E27FC236}">
                <a16:creationId xmlns:a16="http://schemas.microsoft.com/office/drawing/2014/main" id="{7F1268EB-2ED1-40CC-A294-5F2737FFCD12}"/>
              </a:ext>
            </a:extLst>
          </p:cNvPr>
          <p:cNvPicPr/>
          <p:nvPr/>
        </p:nvPicPr>
        <p:blipFill>
          <a:blip r:embed="rId3">
            <a:extLst>
              <a:ext uri="{28A0092B-C50C-407E-A947-70E740481C1C}">
                <a14:useLocalDpi xmlns:a14="http://schemas.microsoft.com/office/drawing/2010/main" val="0"/>
              </a:ext>
            </a:extLst>
          </a:blip>
          <a:stretch>
            <a:fillRect/>
          </a:stretch>
        </p:blipFill>
        <p:spPr>
          <a:xfrm>
            <a:off x="9312708" y="4927312"/>
            <a:ext cx="2652395" cy="1776095"/>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958318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5" y="1480156"/>
            <a:ext cx="8624103" cy="4518025"/>
          </a:xfrm>
        </p:spPr>
        <p:txBody>
          <a:bodyPr>
            <a:normAutofit lnSpcReduction="10000"/>
          </a:bodyPr>
          <a:lstStyle/>
          <a:p>
            <a:r>
              <a:rPr lang="en-US" b="1" dirty="0"/>
              <a:t>Instruments</a:t>
            </a:r>
            <a:endParaRPr lang="en-US" sz="3200" dirty="0"/>
          </a:p>
          <a:p>
            <a:pPr lvl="1"/>
            <a:r>
              <a:rPr lang="en-US" dirty="0"/>
              <a:t>‘Instruments’ allow users to select the appropriate assessment type used for the report. The user can select one.</a:t>
            </a:r>
          </a:p>
          <a:p>
            <a:pPr marL="914400" lvl="2" indent="0">
              <a:buNone/>
            </a:pPr>
            <a:endParaRPr lang="en-US" sz="2400" dirty="0"/>
          </a:p>
          <a:p>
            <a:r>
              <a:rPr lang="en-US" b="1" dirty="0"/>
              <a:t>Assessment Item(s)</a:t>
            </a:r>
            <a:endParaRPr lang="en-US" sz="3200" dirty="0"/>
          </a:p>
          <a:p>
            <a:pPr lvl="1"/>
            <a:r>
              <a:rPr lang="en-US" dirty="0"/>
              <a:t>Select the domains and items to be included in the report. The report will count up all selected items which were scored as a 2 or 3 on an assessment as a total number of Treatment Needs for that assessment. For example, if you select only the Caregiver Needs domain and all its items, the report will display the specific number of Treatment Needs (scored as 2 or 3) for caregivers.</a:t>
            </a:r>
            <a:endParaRPr lang="en-US" sz="2800" dirty="0"/>
          </a:p>
          <a:p>
            <a:pPr lvl="1"/>
            <a:r>
              <a:rPr lang="en-US" dirty="0"/>
              <a:t>Alternatively, click ‘Select All’ if you would like to produce a report with all the domains.</a:t>
            </a:r>
          </a:p>
        </p:txBody>
      </p:sp>
      <p:pic>
        <p:nvPicPr>
          <p:cNvPr id="6" name="Picture 5">
            <a:extLst>
              <a:ext uri="{FF2B5EF4-FFF2-40B4-BE49-F238E27FC236}">
                <a16:creationId xmlns:a16="http://schemas.microsoft.com/office/drawing/2014/main" id="{D74D1D1E-20CE-42DF-A9F8-229E7C1737C9}"/>
              </a:ext>
            </a:extLst>
          </p:cNvPr>
          <p:cNvPicPr/>
          <p:nvPr/>
        </p:nvPicPr>
        <p:blipFill>
          <a:blip r:embed="rId3"/>
          <a:stretch>
            <a:fillRect/>
          </a:stretch>
        </p:blipFill>
        <p:spPr>
          <a:xfrm>
            <a:off x="8827911" y="261478"/>
            <a:ext cx="3070579" cy="2583322"/>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7" name="Picture 6">
            <a:extLst>
              <a:ext uri="{FF2B5EF4-FFF2-40B4-BE49-F238E27FC236}">
                <a16:creationId xmlns:a16="http://schemas.microsoft.com/office/drawing/2014/main" id="{3127A41D-9DEA-46EC-9CC3-D6285A4047C3}"/>
              </a:ext>
            </a:extLst>
          </p:cNvPr>
          <p:cNvPicPr/>
          <p:nvPr/>
        </p:nvPicPr>
        <p:blipFill rotWithShape="1">
          <a:blip r:embed="rId4"/>
          <a:srcRect l="5860" r="12108"/>
          <a:stretch/>
        </p:blipFill>
        <p:spPr bwMode="auto">
          <a:xfrm>
            <a:off x="9053689" y="3880060"/>
            <a:ext cx="2844801" cy="2583321"/>
          </a:xfrm>
          <a:prstGeom prst="rect">
            <a:avLst/>
          </a:prstGeom>
          <a:ln>
            <a:solidFill>
              <a:schemeClr val="bg1">
                <a:lumMod val="75000"/>
              </a:schemeClr>
            </a:solidFill>
          </a:ln>
          <a:effectLst>
            <a:outerShdw blurRad="50800" dist="38100" dir="8100000" algn="tr"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97918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5" y="1480156"/>
            <a:ext cx="6604661" cy="5134004"/>
          </a:xfrm>
        </p:spPr>
        <p:txBody>
          <a:bodyPr>
            <a:normAutofit fontScale="85000" lnSpcReduction="20000"/>
          </a:bodyPr>
          <a:lstStyle/>
          <a:p>
            <a:r>
              <a:rPr lang="en-US" b="1" dirty="0"/>
              <a:t>Assessors</a:t>
            </a:r>
            <a:endParaRPr lang="en-US" sz="3200" dirty="0"/>
          </a:p>
          <a:p>
            <a:pPr lvl="1"/>
            <a:r>
              <a:rPr lang="en-US" dirty="0"/>
              <a:t>This allows the user to limit the report to just certain assessors who completed the assessment. </a:t>
            </a:r>
          </a:p>
          <a:p>
            <a:r>
              <a:rPr lang="en-US" b="1" dirty="0"/>
              <a:t>Reporting Units</a:t>
            </a:r>
            <a:endParaRPr lang="en-US" sz="3200" dirty="0"/>
          </a:p>
          <a:p>
            <a:pPr lvl="1"/>
            <a:r>
              <a:rPr lang="en-US" dirty="0"/>
              <a:t>Select the appropriate reporting unit for the report.</a:t>
            </a:r>
          </a:p>
          <a:p>
            <a:pPr lvl="1"/>
            <a:endParaRPr lang="en-US" dirty="0"/>
          </a:p>
          <a:p>
            <a:pPr marL="0" indent="0">
              <a:buNone/>
            </a:pPr>
            <a:r>
              <a:rPr lang="en-US" b="1" dirty="0"/>
              <a:t>Aggregate RU</a:t>
            </a:r>
            <a:endParaRPr lang="en-US" sz="3200" dirty="0"/>
          </a:p>
          <a:p>
            <a:r>
              <a:rPr lang="en-US" dirty="0"/>
              <a:t>Click the check box in this section to merge all clients in the same caseload across Reporting Units for an Assessor. This will only affect the report if an Assessor has clients across multiple Reporting Units. If the box is not checked, the Assessor’s clients will be displayed in separate sections respective to their Reporting unit, as that Assessor will be displayed in each Reporting Unit for which the Assessor has clients.</a:t>
            </a:r>
            <a:endParaRPr lang="en-US" sz="3200" dirty="0"/>
          </a:p>
          <a:p>
            <a:endParaRPr lang="en-US" sz="4800" dirty="0"/>
          </a:p>
          <a:p>
            <a:pPr marL="0" indent="0">
              <a:buNone/>
            </a:pPr>
            <a:endParaRPr lang="en-US" dirty="0"/>
          </a:p>
        </p:txBody>
      </p:sp>
      <p:pic>
        <p:nvPicPr>
          <p:cNvPr id="7" name="Picture 6">
            <a:extLst>
              <a:ext uri="{FF2B5EF4-FFF2-40B4-BE49-F238E27FC236}">
                <a16:creationId xmlns:a16="http://schemas.microsoft.com/office/drawing/2014/main" id="{90DDF580-D6B2-49F7-87BE-20C0DBC647E7}"/>
              </a:ext>
            </a:extLst>
          </p:cNvPr>
          <p:cNvPicPr/>
          <p:nvPr/>
        </p:nvPicPr>
        <p:blipFill>
          <a:blip r:embed="rId3"/>
          <a:stretch>
            <a:fillRect/>
          </a:stretch>
        </p:blipFill>
        <p:spPr>
          <a:xfrm>
            <a:off x="6727966" y="154593"/>
            <a:ext cx="5215678" cy="2797204"/>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6" name="Picture 5">
            <a:extLst>
              <a:ext uri="{FF2B5EF4-FFF2-40B4-BE49-F238E27FC236}">
                <a16:creationId xmlns:a16="http://schemas.microsoft.com/office/drawing/2014/main" id="{01E527FA-F6AE-4A31-A84F-223BEBEF4515}"/>
              </a:ext>
            </a:extLst>
          </p:cNvPr>
          <p:cNvPicPr/>
          <p:nvPr/>
        </p:nvPicPr>
        <p:blipFill>
          <a:blip r:embed="rId4"/>
          <a:stretch>
            <a:fillRect/>
          </a:stretch>
        </p:blipFill>
        <p:spPr>
          <a:xfrm>
            <a:off x="8874045" y="3197269"/>
            <a:ext cx="3194650" cy="2774979"/>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05395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5" y="1480156"/>
            <a:ext cx="7214473" cy="5134004"/>
          </a:xfrm>
        </p:spPr>
        <p:txBody>
          <a:bodyPr>
            <a:normAutofit/>
          </a:bodyPr>
          <a:lstStyle/>
          <a:p>
            <a:r>
              <a:rPr lang="en-US" b="1" dirty="0"/>
              <a:t>Assessment Status(es)</a:t>
            </a:r>
            <a:endParaRPr lang="en-US" dirty="0"/>
          </a:p>
          <a:p>
            <a:pPr lvl="1"/>
            <a:r>
              <a:rPr lang="en-US" dirty="0"/>
              <a:t>This parameter allows users to select one or more stages of assessments’ status for the report. For example, the user may want to restrict the report to count treatment needs from only ‘Approved’ assessments.</a:t>
            </a:r>
          </a:p>
          <a:p>
            <a:pPr lvl="0"/>
            <a:r>
              <a:rPr lang="en-US" dirty="0"/>
              <a:t>Click the ‘Save’ button at the top of the parameters box to save the changes made. </a:t>
            </a:r>
            <a:endParaRPr lang="en-US" sz="3200" dirty="0"/>
          </a:p>
          <a:p>
            <a:pPr lvl="1"/>
            <a:r>
              <a:rPr lang="en-US" dirty="0"/>
              <a:t>Note:  This will cause the parameters region to appear to go blank, but the changes will be saved. </a:t>
            </a:r>
            <a:endParaRPr lang="en-US" sz="2800" dirty="0"/>
          </a:p>
          <a:p>
            <a:pPr lvl="2"/>
            <a:endParaRPr lang="en-US" sz="2400" dirty="0"/>
          </a:p>
          <a:p>
            <a:endParaRPr lang="en-US" sz="4800" dirty="0"/>
          </a:p>
          <a:p>
            <a:pPr marL="0" indent="0">
              <a:buNone/>
            </a:pPr>
            <a:endParaRPr lang="en-US" dirty="0"/>
          </a:p>
        </p:txBody>
      </p:sp>
      <p:pic>
        <p:nvPicPr>
          <p:cNvPr id="7" name="Picture 6">
            <a:extLst>
              <a:ext uri="{FF2B5EF4-FFF2-40B4-BE49-F238E27FC236}">
                <a16:creationId xmlns:a16="http://schemas.microsoft.com/office/drawing/2014/main" id="{DD16125A-EC3A-4D49-B021-3A88F6272891}"/>
              </a:ext>
            </a:extLst>
          </p:cNvPr>
          <p:cNvPicPr/>
          <p:nvPr/>
        </p:nvPicPr>
        <p:blipFill>
          <a:blip r:embed="rId3"/>
          <a:stretch>
            <a:fillRect/>
          </a:stretch>
        </p:blipFill>
        <p:spPr>
          <a:xfrm>
            <a:off x="7664237" y="2400247"/>
            <a:ext cx="4211673" cy="2057506"/>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66857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D01FB4-531B-496A-BF73-F619BFBB0DBC}"/>
              </a:ext>
            </a:extLst>
          </p:cNvPr>
          <p:cNvPicPr>
            <a:picLocks noChangeAspect="1"/>
          </p:cNvPicPr>
          <p:nvPr/>
        </p:nvPicPr>
        <p:blipFill rotWithShape="1">
          <a:blip r:embed="rId3"/>
          <a:srcRect b="41051"/>
          <a:stretch/>
        </p:blipFill>
        <p:spPr>
          <a:xfrm>
            <a:off x="5156653" y="1039433"/>
            <a:ext cx="6786992" cy="2034899"/>
          </a:xfrm>
          <a:prstGeom prst="rect">
            <a:avLst/>
          </a:prstGeom>
        </p:spPr>
      </p:pic>
      <p:sp>
        <p:nvSpPr>
          <p:cNvPr id="2" name="Title 1">
            <a:extLst>
              <a:ext uri="{FF2B5EF4-FFF2-40B4-BE49-F238E27FC236}">
                <a16:creationId xmlns:a16="http://schemas.microsoft.com/office/drawing/2014/main" id="{CE9F5285-4DDC-4F27-989F-F6A89EED640F}"/>
              </a:ext>
            </a:extLst>
          </p:cNvPr>
          <p:cNvSpPr>
            <a:spLocks noGrp="1"/>
          </p:cNvSpPr>
          <p:nvPr>
            <p:ph type="title"/>
          </p:nvPr>
        </p:nvSpPr>
        <p:spPr/>
        <p:txBody>
          <a:bodyPr/>
          <a:lstStyle/>
          <a:p>
            <a:r>
              <a:rPr lang="en-US" dirty="0"/>
              <a:t>Running the Report</a:t>
            </a:r>
          </a:p>
        </p:txBody>
      </p:sp>
      <p:sp>
        <p:nvSpPr>
          <p:cNvPr id="3" name="Content Placeholder 2">
            <a:extLst>
              <a:ext uri="{FF2B5EF4-FFF2-40B4-BE49-F238E27FC236}">
                <a16:creationId xmlns:a16="http://schemas.microsoft.com/office/drawing/2014/main" id="{3D4CAA81-FC57-4B4F-9D77-FFE48D901F61}"/>
              </a:ext>
            </a:extLst>
          </p:cNvPr>
          <p:cNvSpPr>
            <a:spLocks noGrp="1"/>
          </p:cNvSpPr>
          <p:nvPr>
            <p:ph sz="quarter" idx="11"/>
          </p:nvPr>
        </p:nvSpPr>
        <p:spPr>
          <a:xfrm>
            <a:off x="123306" y="1480156"/>
            <a:ext cx="5139574" cy="5223251"/>
          </a:xfrm>
        </p:spPr>
        <p:txBody>
          <a:bodyPr>
            <a:normAutofit fontScale="92500"/>
          </a:bodyPr>
          <a:lstStyle/>
          <a:p>
            <a:pPr marL="514350" indent="-514350">
              <a:lnSpc>
                <a:spcPct val="120000"/>
              </a:lnSpc>
              <a:buFont typeface="+mj-lt"/>
              <a:buAutoNum type="arabicPeriod"/>
            </a:pPr>
            <a:r>
              <a:rPr lang="en-US" dirty="0"/>
              <a:t>Select the record from the </a:t>
            </a:r>
            <a:r>
              <a:rPr lang="en-US" b="1" dirty="0"/>
              <a:t>Reports</a:t>
            </a:r>
            <a:r>
              <a:rPr lang="en-US" dirty="0"/>
              <a:t> tab</a:t>
            </a:r>
          </a:p>
          <a:p>
            <a:pPr marL="514350" indent="-514350">
              <a:lnSpc>
                <a:spcPct val="120000"/>
              </a:lnSpc>
              <a:buFont typeface="+mj-lt"/>
              <a:buAutoNum type="arabicPeriod"/>
            </a:pPr>
            <a:r>
              <a:rPr lang="en-US" dirty="0"/>
              <a:t>Click on the ‘</a:t>
            </a:r>
            <a:r>
              <a:rPr lang="en-US" b="1" dirty="0"/>
              <a:t>Run</a:t>
            </a:r>
            <a:r>
              <a:rPr lang="en-US" dirty="0"/>
              <a:t>’ icon at the top of the reports list to perform one of the following functions</a:t>
            </a:r>
          </a:p>
          <a:p>
            <a:pPr marL="914400" lvl="1" indent="-457200">
              <a:lnSpc>
                <a:spcPct val="120000"/>
              </a:lnSpc>
              <a:buFont typeface="+mj-lt"/>
              <a:buAutoNum type="alphaLcParenR"/>
            </a:pPr>
            <a:r>
              <a:rPr lang="en-US" dirty="0"/>
              <a:t>Click on the ‘</a:t>
            </a:r>
            <a:r>
              <a:rPr lang="en-US" b="1" dirty="0"/>
              <a:t>Immediate</a:t>
            </a:r>
            <a:r>
              <a:rPr lang="en-US" dirty="0"/>
              <a:t>’ button to have the report pop up on your internet browser’s next tab.</a:t>
            </a:r>
          </a:p>
          <a:p>
            <a:pPr marL="914400" lvl="1" indent="-457200">
              <a:lnSpc>
                <a:spcPct val="120000"/>
              </a:lnSpc>
              <a:buFont typeface="+mj-lt"/>
              <a:buAutoNum type="alphaLcParenR"/>
            </a:pPr>
            <a:r>
              <a:rPr lang="en-US" dirty="0"/>
              <a:t>Alternatively, click on the ‘</a:t>
            </a:r>
            <a:r>
              <a:rPr lang="en-US" b="1" dirty="0"/>
              <a:t>Delivered</a:t>
            </a:r>
            <a:r>
              <a:rPr lang="en-US" dirty="0"/>
              <a:t>’ to have the report sent to your email account.</a:t>
            </a:r>
          </a:p>
          <a:p>
            <a:pPr marL="914400" lvl="1" indent="-457200">
              <a:lnSpc>
                <a:spcPct val="120000"/>
              </a:lnSpc>
              <a:buFont typeface="+mj-lt"/>
              <a:buAutoNum type="alphaLcParenR"/>
            </a:pPr>
            <a:endParaRPr lang="en-US" dirty="0"/>
          </a:p>
          <a:p>
            <a:pPr marL="514350" indent="-514350">
              <a:lnSpc>
                <a:spcPct val="120000"/>
              </a:lnSpc>
              <a:buFont typeface="+mj-lt"/>
              <a:buAutoNum type="arabicPeriod" startAt="3"/>
            </a:pPr>
            <a:endParaRPr lang="en-US" dirty="0"/>
          </a:p>
        </p:txBody>
      </p:sp>
      <p:pic>
        <p:nvPicPr>
          <p:cNvPr id="4" name="Picture 3">
            <a:extLst>
              <a:ext uri="{FF2B5EF4-FFF2-40B4-BE49-F238E27FC236}">
                <a16:creationId xmlns:a16="http://schemas.microsoft.com/office/drawing/2014/main" id="{2E6BF7B6-C91C-4634-8610-1E7B51037051}"/>
              </a:ext>
            </a:extLst>
          </p:cNvPr>
          <p:cNvPicPr/>
          <p:nvPr/>
        </p:nvPicPr>
        <p:blipFill rotWithShape="1">
          <a:blip r:embed="rId4"/>
          <a:srcRect r="1757" b="-1070"/>
          <a:stretch/>
        </p:blipFill>
        <p:spPr>
          <a:xfrm>
            <a:off x="5238045" y="1726645"/>
            <a:ext cx="2988025" cy="509488"/>
          </a:xfrm>
          <a:prstGeom prst="rect">
            <a:avLst/>
          </a:prstGeom>
          <a:ln>
            <a:solidFill>
              <a:schemeClr val="bg1">
                <a:lumMod val="75000"/>
              </a:schemeClr>
            </a:solidFill>
          </a:ln>
          <a:effectLst>
            <a:outerShdw blurRad="50800" dist="38100" dir="8100000" algn="tr" rotWithShape="0">
              <a:prstClr val="black">
                <a:alpha val="40000"/>
              </a:prstClr>
            </a:outerShdw>
          </a:effectLst>
        </p:spPr>
      </p:pic>
      <p:sp>
        <p:nvSpPr>
          <p:cNvPr id="6" name="Rectangle 5">
            <a:extLst>
              <a:ext uri="{FF2B5EF4-FFF2-40B4-BE49-F238E27FC236}">
                <a16:creationId xmlns:a16="http://schemas.microsoft.com/office/drawing/2014/main" id="{84C7305F-F253-464C-82E9-09602A8A1F6D}"/>
              </a:ext>
            </a:extLst>
          </p:cNvPr>
          <p:cNvSpPr/>
          <p:nvPr/>
        </p:nvSpPr>
        <p:spPr>
          <a:xfrm>
            <a:off x="7026898" y="1726645"/>
            <a:ext cx="547947" cy="1743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17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19A2-CB2D-4536-A73E-601C767D5234}"/>
              </a:ext>
            </a:extLst>
          </p:cNvPr>
          <p:cNvSpPr>
            <a:spLocks noGrp="1"/>
          </p:cNvSpPr>
          <p:nvPr>
            <p:ph type="title"/>
          </p:nvPr>
        </p:nvSpPr>
        <p:spPr/>
        <p:txBody>
          <a:bodyPr/>
          <a:lstStyle/>
          <a:p>
            <a:r>
              <a:rPr lang="en-US" dirty="0"/>
              <a:t>Interpreting  the Report</a:t>
            </a:r>
          </a:p>
        </p:txBody>
      </p:sp>
      <p:sp>
        <p:nvSpPr>
          <p:cNvPr id="3" name="Content Placeholder 2">
            <a:extLst>
              <a:ext uri="{FF2B5EF4-FFF2-40B4-BE49-F238E27FC236}">
                <a16:creationId xmlns:a16="http://schemas.microsoft.com/office/drawing/2014/main" id="{30D7C905-C4BD-4029-B20A-D527B62689FA}"/>
              </a:ext>
            </a:extLst>
          </p:cNvPr>
          <p:cNvSpPr>
            <a:spLocks noGrp="1"/>
          </p:cNvSpPr>
          <p:nvPr>
            <p:ph sz="quarter" idx="11"/>
          </p:nvPr>
        </p:nvSpPr>
        <p:spPr>
          <a:xfrm>
            <a:off x="123306" y="1480156"/>
            <a:ext cx="4985138" cy="5223251"/>
          </a:xfrm>
        </p:spPr>
        <p:txBody>
          <a:bodyPr/>
          <a:lstStyle/>
          <a:p>
            <a:pPr marL="514350" indent="-514350">
              <a:buFont typeface="+mj-lt"/>
              <a:buAutoNum type="arabicPeriod"/>
            </a:pPr>
            <a:r>
              <a:rPr lang="en-US" dirty="0"/>
              <a:t>The first pages of the report will display all of the Reporting Units which are represented by the data in the report.</a:t>
            </a:r>
          </a:p>
          <a:p>
            <a:pPr lvl="1"/>
            <a:r>
              <a:rPr lang="en-US" dirty="0"/>
              <a:t>After that initial list of Reporting Units, the report will display pages which organize clients by Assessor, with the Assessor’s name at the top of the first column </a:t>
            </a:r>
          </a:p>
        </p:txBody>
      </p:sp>
      <p:pic>
        <p:nvPicPr>
          <p:cNvPr id="7" name="Picture 6">
            <a:extLst>
              <a:ext uri="{FF2B5EF4-FFF2-40B4-BE49-F238E27FC236}">
                <a16:creationId xmlns:a16="http://schemas.microsoft.com/office/drawing/2014/main" id="{E3FE972E-04F1-49D3-A22E-8AFAA95E4805}"/>
              </a:ext>
            </a:extLst>
          </p:cNvPr>
          <p:cNvPicPr>
            <a:picLocks noChangeAspect="1"/>
          </p:cNvPicPr>
          <p:nvPr/>
        </p:nvPicPr>
        <p:blipFill>
          <a:blip r:embed="rId3"/>
          <a:stretch>
            <a:fillRect/>
          </a:stretch>
        </p:blipFill>
        <p:spPr>
          <a:xfrm>
            <a:off x="6675267" y="817374"/>
            <a:ext cx="4570900" cy="3547745"/>
          </a:xfrm>
          <a:prstGeom prst="rect">
            <a:avLst/>
          </a:prstGeom>
          <a:ln>
            <a:solidFill>
              <a:schemeClr val="bg1">
                <a:lumMod val="85000"/>
              </a:schemeClr>
            </a:solidFill>
          </a:ln>
          <a:effectLst>
            <a:outerShdw blurRad="50800" dist="38100" dir="8100000" algn="tr" rotWithShape="0">
              <a:prstClr val="black">
                <a:alpha val="40000"/>
              </a:prstClr>
            </a:outerShdw>
          </a:effectLst>
        </p:spPr>
      </p:pic>
      <p:cxnSp>
        <p:nvCxnSpPr>
          <p:cNvPr id="8" name="Straight Arrow Connector 7">
            <a:extLst>
              <a:ext uri="{FF2B5EF4-FFF2-40B4-BE49-F238E27FC236}">
                <a16:creationId xmlns:a16="http://schemas.microsoft.com/office/drawing/2014/main" id="{34564A99-5ADA-418E-9658-42A8F23F23E2}"/>
              </a:ext>
            </a:extLst>
          </p:cNvPr>
          <p:cNvCxnSpPr>
            <a:cxnSpLocks/>
          </p:cNvCxnSpPr>
          <p:nvPr/>
        </p:nvCxnSpPr>
        <p:spPr>
          <a:xfrm flipV="1">
            <a:off x="5108444" y="3271520"/>
            <a:ext cx="1299577" cy="69640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4463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5640C3-C46E-4F30-8996-D2655A289F46}"/>
              </a:ext>
            </a:extLst>
          </p:cNvPr>
          <p:cNvSpPr>
            <a:spLocks noGrp="1"/>
          </p:cNvSpPr>
          <p:nvPr>
            <p:ph idx="1"/>
          </p:nvPr>
        </p:nvSpPr>
        <p:spPr>
          <a:xfrm>
            <a:off x="156557" y="1462087"/>
            <a:ext cx="11878886" cy="5175780"/>
          </a:xfrm>
        </p:spPr>
        <p:txBody>
          <a:bodyPr>
            <a:normAutofit fontScale="92500" lnSpcReduction="10000"/>
          </a:bodyPr>
          <a:lstStyle/>
          <a:p>
            <a:pPr lvl="0"/>
            <a:r>
              <a:rPr lang="en-US" b="1" dirty="0"/>
              <a:t>Key Report 01 – Reminder Report </a:t>
            </a:r>
            <a:endParaRPr lang="en-US" sz="3200" dirty="0"/>
          </a:p>
          <a:p>
            <a:pPr lvl="1"/>
            <a:r>
              <a:rPr lang="en-US" dirty="0"/>
              <a:t>Based on the Tickler with Episodes template</a:t>
            </a:r>
            <a:endParaRPr lang="en-US" sz="2800" dirty="0"/>
          </a:p>
          <a:p>
            <a:pPr lvl="1"/>
            <a:r>
              <a:rPr lang="en-US" dirty="0"/>
              <a:t>Show due and overdue assessments</a:t>
            </a:r>
            <a:endParaRPr lang="en-US" sz="2800" dirty="0"/>
          </a:p>
          <a:p>
            <a:pPr lvl="2"/>
            <a:r>
              <a:rPr lang="en-US" dirty="0"/>
              <a:t>Uses:</a:t>
            </a:r>
            <a:endParaRPr lang="en-US" sz="2400" dirty="0"/>
          </a:p>
          <a:p>
            <a:pPr lvl="3"/>
            <a:r>
              <a:rPr lang="en-US" dirty="0"/>
              <a:t>Identify upcoming assessments which are due</a:t>
            </a:r>
            <a:endParaRPr lang="en-US" sz="2000" dirty="0"/>
          </a:p>
          <a:p>
            <a:pPr lvl="3"/>
            <a:r>
              <a:rPr lang="en-US" dirty="0"/>
              <a:t>Identify when clinicians are late with updating assessments</a:t>
            </a:r>
            <a:endParaRPr lang="en-US" sz="2000" dirty="0"/>
          </a:p>
          <a:p>
            <a:pPr lvl="2"/>
            <a:r>
              <a:rPr lang="en-US" dirty="0"/>
              <a:t>Pros:</a:t>
            </a:r>
            <a:endParaRPr lang="en-US" sz="2400" dirty="0"/>
          </a:p>
          <a:p>
            <a:pPr lvl="3"/>
            <a:r>
              <a:rPr lang="en-US" dirty="0"/>
              <a:t>Useful for sending out reminders</a:t>
            </a:r>
            <a:endParaRPr lang="en-US" sz="2000" dirty="0"/>
          </a:p>
          <a:p>
            <a:pPr lvl="3"/>
            <a:r>
              <a:rPr lang="en-US" dirty="0"/>
              <a:t>Useful for compliance reviews</a:t>
            </a:r>
            <a:endParaRPr lang="en-US" sz="2000" dirty="0"/>
          </a:p>
          <a:p>
            <a:pPr lvl="0"/>
            <a:r>
              <a:rPr lang="en-US" b="1" dirty="0"/>
              <a:t>Key Report 02 - Caseload Progress</a:t>
            </a:r>
            <a:endParaRPr lang="en-US" sz="3200" dirty="0"/>
          </a:p>
          <a:p>
            <a:pPr lvl="1"/>
            <a:r>
              <a:rPr lang="en-US" dirty="0"/>
              <a:t>Based on the TCOM Caseload Progress template</a:t>
            </a:r>
            <a:endParaRPr lang="en-US" sz="2800" dirty="0"/>
          </a:p>
          <a:p>
            <a:pPr lvl="1"/>
            <a:r>
              <a:rPr lang="en-US" dirty="0"/>
              <a:t>Show clinician actionable item load by client</a:t>
            </a:r>
            <a:endParaRPr lang="en-US" sz="2800" dirty="0"/>
          </a:p>
          <a:p>
            <a:pPr lvl="2"/>
            <a:r>
              <a:rPr lang="en-US" dirty="0"/>
              <a:t>Uses:</a:t>
            </a:r>
            <a:endParaRPr lang="en-US" sz="2400" dirty="0"/>
          </a:p>
          <a:p>
            <a:pPr lvl="3"/>
            <a:r>
              <a:rPr lang="en-US" dirty="0"/>
              <a:t>Shows individual change in number of treatment needs for each client in a caseload for a clinician</a:t>
            </a:r>
            <a:endParaRPr lang="en-US" sz="2000" dirty="0"/>
          </a:p>
          <a:p>
            <a:pPr lvl="2"/>
            <a:r>
              <a:rPr lang="en-US" dirty="0"/>
              <a:t>Pros:</a:t>
            </a:r>
            <a:endParaRPr lang="en-US" sz="2400" dirty="0"/>
          </a:p>
          <a:p>
            <a:pPr lvl="3"/>
            <a:r>
              <a:rPr lang="en-US" dirty="0"/>
              <a:t>Can be used by supervisors or clinicians to review caseloads</a:t>
            </a:r>
            <a:endParaRPr lang="en-US" sz="2000" dirty="0"/>
          </a:p>
          <a:p>
            <a:endParaRPr lang="en-US" dirty="0"/>
          </a:p>
        </p:txBody>
      </p:sp>
      <p:sp>
        <p:nvSpPr>
          <p:cNvPr id="3" name="Title 2">
            <a:extLst>
              <a:ext uri="{FF2B5EF4-FFF2-40B4-BE49-F238E27FC236}">
                <a16:creationId xmlns:a16="http://schemas.microsoft.com/office/drawing/2014/main" id="{72A12B0C-85A1-4228-94B3-B83B216F231D}"/>
              </a:ext>
            </a:extLst>
          </p:cNvPr>
          <p:cNvSpPr>
            <a:spLocks noGrp="1"/>
          </p:cNvSpPr>
          <p:nvPr>
            <p:ph type="title"/>
          </p:nvPr>
        </p:nvSpPr>
        <p:spPr/>
        <p:txBody>
          <a:bodyPr/>
          <a:lstStyle/>
          <a:p>
            <a:r>
              <a:rPr lang="en-US" dirty="0"/>
              <a:t>Quality Assurance Reports</a:t>
            </a:r>
          </a:p>
        </p:txBody>
      </p:sp>
    </p:spTree>
    <p:extLst>
      <p:ext uri="{BB962C8B-B14F-4D97-AF65-F5344CB8AC3E}">
        <p14:creationId xmlns:p14="http://schemas.microsoft.com/office/powerpoint/2010/main" val="2680430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0940DB-FEE3-434E-B5F7-354592E6F3C5}"/>
              </a:ext>
            </a:extLst>
          </p:cNvPr>
          <p:cNvPicPr>
            <a:picLocks noChangeAspect="1"/>
          </p:cNvPicPr>
          <p:nvPr/>
        </p:nvPicPr>
        <p:blipFill>
          <a:blip r:embed="rId3"/>
          <a:stretch>
            <a:fillRect/>
          </a:stretch>
        </p:blipFill>
        <p:spPr>
          <a:xfrm>
            <a:off x="2500312" y="638175"/>
            <a:ext cx="7191375" cy="5581650"/>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5" name="TextBox 4">
            <a:extLst>
              <a:ext uri="{FF2B5EF4-FFF2-40B4-BE49-F238E27FC236}">
                <a16:creationId xmlns:a16="http://schemas.microsoft.com/office/drawing/2014/main" id="{84237882-6DB7-4952-B1F3-DECA31076CB8}"/>
              </a:ext>
            </a:extLst>
          </p:cNvPr>
          <p:cNvSpPr txBox="1"/>
          <p:nvPr/>
        </p:nvSpPr>
        <p:spPr>
          <a:xfrm>
            <a:off x="2603863" y="1532709"/>
            <a:ext cx="1313180" cy="276999"/>
          </a:xfrm>
          <a:prstGeom prst="rect">
            <a:avLst/>
          </a:prstGeom>
          <a:solidFill>
            <a:schemeClr val="bg1"/>
          </a:solidFill>
        </p:spPr>
        <p:txBody>
          <a:bodyPr wrap="none" rtlCol="0">
            <a:spAutoFit/>
          </a:bodyPr>
          <a:lstStyle/>
          <a:p>
            <a:r>
              <a:rPr lang="en-US" sz="1200" dirty="0">
                <a:latin typeface="Arial" panose="020B0604020202020204" pitchFamily="34" charset="0"/>
                <a:cs typeface="Arial" panose="020B0604020202020204" pitchFamily="34" charset="0"/>
              </a:rPr>
              <a:t>Last, First Name</a:t>
            </a:r>
          </a:p>
        </p:txBody>
      </p:sp>
      <p:sp>
        <p:nvSpPr>
          <p:cNvPr id="6" name="TextBox 5">
            <a:extLst>
              <a:ext uri="{FF2B5EF4-FFF2-40B4-BE49-F238E27FC236}">
                <a16:creationId xmlns:a16="http://schemas.microsoft.com/office/drawing/2014/main" id="{BAAB6D34-090F-449D-9264-BB5A940E200B}"/>
              </a:ext>
            </a:extLst>
          </p:cNvPr>
          <p:cNvSpPr txBox="1"/>
          <p:nvPr/>
        </p:nvSpPr>
        <p:spPr>
          <a:xfrm>
            <a:off x="2608214" y="2364378"/>
            <a:ext cx="1313180" cy="276999"/>
          </a:xfrm>
          <a:prstGeom prst="rect">
            <a:avLst/>
          </a:prstGeom>
          <a:solidFill>
            <a:schemeClr val="bg1"/>
          </a:solidFill>
        </p:spPr>
        <p:txBody>
          <a:bodyPr wrap="none" rtlCol="0">
            <a:spAutoFit/>
          </a:bodyPr>
          <a:lstStyle/>
          <a:p>
            <a:r>
              <a:rPr lang="en-US" sz="1200" dirty="0">
                <a:latin typeface="Arial" panose="020B0604020202020204" pitchFamily="34" charset="0"/>
                <a:cs typeface="Arial" panose="020B0604020202020204" pitchFamily="34" charset="0"/>
              </a:rPr>
              <a:t>Last, First Name</a:t>
            </a:r>
          </a:p>
        </p:txBody>
      </p:sp>
      <p:sp>
        <p:nvSpPr>
          <p:cNvPr id="7" name="TextBox 6">
            <a:extLst>
              <a:ext uri="{FF2B5EF4-FFF2-40B4-BE49-F238E27FC236}">
                <a16:creationId xmlns:a16="http://schemas.microsoft.com/office/drawing/2014/main" id="{2216B6F7-C11E-4E31-AB7E-B75542744778}"/>
              </a:ext>
            </a:extLst>
          </p:cNvPr>
          <p:cNvSpPr txBox="1"/>
          <p:nvPr/>
        </p:nvSpPr>
        <p:spPr>
          <a:xfrm>
            <a:off x="2608218" y="3235239"/>
            <a:ext cx="1313180" cy="276999"/>
          </a:xfrm>
          <a:prstGeom prst="rect">
            <a:avLst/>
          </a:prstGeom>
          <a:solidFill>
            <a:schemeClr val="bg1"/>
          </a:solidFill>
        </p:spPr>
        <p:txBody>
          <a:bodyPr wrap="none" rtlCol="0">
            <a:spAutoFit/>
          </a:bodyPr>
          <a:lstStyle/>
          <a:p>
            <a:r>
              <a:rPr lang="en-US" sz="1200" dirty="0">
                <a:latin typeface="Arial" panose="020B0604020202020204" pitchFamily="34" charset="0"/>
                <a:cs typeface="Arial" panose="020B0604020202020204" pitchFamily="34" charset="0"/>
              </a:rPr>
              <a:t>Last, First Name</a:t>
            </a:r>
          </a:p>
        </p:txBody>
      </p:sp>
      <p:sp>
        <p:nvSpPr>
          <p:cNvPr id="8" name="TextBox 7">
            <a:extLst>
              <a:ext uri="{FF2B5EF4-FFF2-40B4-BE49-F238E27FC236}">
                <a16:creationId xmlns:a16="http://schemas.microsoft.com/office/drawing/2014/main" id="{1D53D0E2-BFDC-427D-B35A-EF80CC6FD81F}"/>
              </a:ext>
            </a:extLst>
          </p:cNvPr>
          <p:cNvSpPr txBox="1"/>
          <p:nvPr/>
        </p:nvSpPr>
        <p:spPr>
          <a:xfrm>
            <a:off x="2608215" y="4175766"/>
            <a:ext cx="1313180" cy="276999"/>
          </a:xfrm>
          <a:prstGeom prst="rect">
            <a:avLst/>
          </a:prstGeom>
          <a:solidFill>
            <a:schemeClr val="bg1"/>
          </a:solidFill>
        </p:spPr>
        <p:txBody>
          <a:bodyPr wrap="none" rtlCol="0">
            <a:spAutoFit/>
          </a:bodyPr>
          <a:lstStyle/>
          <a:p>
            <a:r>
              <a:rPr lang="en-US" sz="1200" dirty="0">
                <a:latin typeface="Arial" panose="020B0604020202020204" pitchFamily="34" charset="0"/>
                <a:cs typeface="Arial" panose="020B0604020202020204" pitchFamily="34" charset="0"/>
              </a:rPr>
              <a:t>Last, First Name</a:t>
            </a:r>
          </a:p>
        </p:txBody>
      </p:sp>
      <p:sp>
        <p:nvSpPr>
          <p:cNvPr id="9" name="TextBox 8">
            <a:extLst>
              <a:ext uri="{FF2B5EF4-FFF2-40B4-BE49-F238E27FC236}">
                <a16:creationId xmlns:a16="http://schemas.microsoft.com/office/drawing/2014/main" id="{FE92820A-2735-43ED-9E9A-8FB59CFCED1E}"/>
              </a:ext>
            </a:extLst>
          </p:cNvPr>
          <p:cNvSpPr txBox="1"/>
          <p:nvPr/>
        </p:nvSpPr>
        <p:spPr>
          <a:xfrm>
            <a:off x="2608212" y="4959540"/>
            <a:ext cx="1313180" cy="276999"/>
          </a:xfrm>
          <a:prstGeom prst="rect">
            <a:avLst/>
          </a:prstGeom>
          <a:solidFill>
            <a:schemeClr val="bg1"/>
          </a:solidFill>
        </p:spPr>
        <p:txBody>
          <a:bodyPr wrap="none" rtlCol="0">
            <a:spAutoFit/>
          </a:bodyPr>
          <a:lstStyle/>
          <a:p>
            <a:r>
              <a:rPr lang="en-US" sz="1200" dirty="0">
                <a:latin typeface="Arial" panose="020B0604020202020204" pitchFamily="34" charset="0"/>
                <a:cs typeface="Arial" panose="020B0604020202020204" pitchFamily="34" charset="0"/>
              </a:rPr>
              <a:t>Last, First Name</a:t>
            </a:r>
          </a:p>
        </p:txBody>
      </p:sp>
      <p:sp>
        <p:nvSpPr>
          <p:cNvPr id="13" name="TextBox 12">
            <a:extLst>
              <a:ext uri="{FF2B5EF4-FFF2-40B4-BE49-F238E27FC236}">
                <a16:creationId xmlns:a16="http://schemas.microsoft.com/office/drawing/2014/main" id="{98862692-4EDD-4314-AE47-0939CCCA337F}"/>
              </a:ext>
            </a:extLst>
          </p:cNvPr>
          <p:cNvSpPr txBox="1"/>
          <p:nvPr/>
        </p:nvSpPr>
        <p:spPr>
          <a:xfrm>
            <a:off x="1277459" y="810911"/>
            <a:ext cx="747320" cy="276999"/>
          </a:xfrm>
          <a:prstGeom prst="rect">
            <a:avLst/>
          </a:prstGeom>
          <a:noFill/>
        </p:spPr>
        <p:txBody>
          <a:bodyPr wrap="square" rtlCol="0">
            <a:spAutoFit/>
          </a:bodyPr>
          <a:lstStyle/>
          <a:p>
            <a:r>
              <a:rPr lang="en-US" sz="1200" b="1" dirty="0">
                <a:solidFill>
                  <a:schemeClr val="accent6">
                    <a:lumMod val="50000"/>
                  </a:schemeClr>
                </a:solidFill>
              </a:rPr>
              <a:t>Assessor</a:t>
            </a:r>
            <a:endParaRPr lang="en-US" sz="1600" b="1" dirty="0">
              <a:solidFill>
                <a:schemeClr val="accent6">
                  <a:lumMod val="50000"/>
                </a:schemeClr>
              </a:solidFill>
            </a:endParaRPr>
          </a:p>
        </p:txBody>
      </p:sp>
      <p:sp>
        <p:nvSpPr>
          <p:cNvPr id="14" name="TextBox 13">
            <a:extLst>
              <a:ext uri="{FF2B5EF4-FFF2-40B4-BE49-F238E27FC236}">
                <a16:creationId xmlns:a16="http://schemas.microsoft.com/office/drawing/2014/main" id="{CA7842B9-AC25-4BCB-9C46-9A597F44A0A1}"/>
              </a:ext>
            </a:extLst>
          </p:cNvPr>
          <p:cNvSpPr txBox="1"/>
          <p:nvPr/>
        </p:nvSpPr>
        <p:spPr>
          <a:xfrm>
            <a:off x="1366507" y="1532709"/>
            <a:ext cx="641522" cy="276999"/>
          </a:xfrm>
          <a:prstGeom prst="rect">
            <a:avLst/>
          </a:prstGeom>
          <a:noFill/>
        </p:spPr>
        <p:txBody>
          <a:bodyPr wrap="square" rtlCol="0">
            <a:spAutoFit/>
          </a:bodyPr>
          <a:lstStyle/>
          <a:p>
            <a:r>
              <a:rPr lang="en-US" sz="1200" b="1" dirty="0">
                <a:solidFill>
                  <a:schemeClr val="accent6">
                    <a:lumMod val="50000"/>
                  </a:schemeClr>
                </a:solidFill>
              </a:rPr>
              <a:t>Clients</a:t>
            </a:r>
          </a:p>
        </p:txBody>
      </p:sp>
      <p:cxnSp>
        <p:nvCxnSpPr>
          <p:cNvPr id="15" name="Straight Arrow Connector 14">
            <a:extLst>
              <a:ext uri="{FF2B5EF4-FFF2-40B4-BE49-F238E27FC236}">
                <a16:creationId xmlns:a16="http://schemas.microsoft.com/office/drawing/2014/main" id="{0D5C4E32-28E0-4491-A0CF-2A0D199FB632}"/>
              </a:ext>
            </a:extLst>
          </p:cNvPr>
          <p:cNvCxnSpPr>
            <a:cxnSpLocks/>
          </p:cNvCxnSpPr>
          <p:nvPr/>
        </p:nvCxnSpPr>
        <p:spPr>
          <a:xfrm>
            <a:off x="1787795" y="1087910"/>
            <a:ext cx="816068"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F33617BD-5ED1-4120-8C4B-0C0C23BB9DBC}"/>
              </a:ext>
            </a:extLst>
          </p:cNvPr>
          <p:cNvCxnSpPr>
            <a:cxnSpLocks/>
            <a:stCxn id="14" idx="3"/>
          </p:cNvCxnSpPr>
          <p:nvPr/>
        </p:nvCxnSpPr>
        <p:spPr>
          <a:xfrm>
            <a:off x="2008029" y="1671209"/>
            <a:ext cx="446596" cy="2289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0" name="Straight Arrow Connector 19">
            <a:extLst>
              <a:ext uri="{FF2B5EF4-FFF2-40B4-BE49-F238E27FC236}">
                <a16:creationId xmlns:a16="http://schemas.microsoft.com/office/drawing/2014/main" id="{8D6B35DE-0835-43B5-B2E4-BCF0A8ABEDFF}"/>
              </a:ext>
            </a:extLst>
          </p:cNvPr>
          <p:cNvCxnSpPr>
            <a:cxnSpLocks/>
            <a:stCxn id="14" idx="3"/>
            <a:endCxn id="9" idx="1"/>
          </p:cNvCxnSpPr>
          <p:nvPr/>
        </p:nvCxnSpPr>
        <p:spPr>
          <a:xfrm>
            <a:off x="2008029" y="1671209"/>
            <a:ext cx="600183" cy="342683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3" name="TextBox 22">
            <a:extLst>
              <a:ext uri="{FF2B5EF4-FFF2-40B4-BE49-F238E27FC236}">
                <a16:creationId xmlns:a16="http://schemas.microsoft.com/office/drawing/2014/main" id="{C0C093A3-FD94-4628-8507-1BBEF2AD4A9A}"/>
              </a:ext>
            </a:extLst>
          </p:cNvPr>
          <p:cNvSpPr txBox="1"/>
          <p:nvPr/>
        </p:nvSpPr>
        <p:spPr>
          <a:xfrm>
            <a:off x="1286017" y="366112"/>
            <a:ext cx="932283" cy="461665"/>
          </a:xfrm>
          <a:prstGeom prst="rect">
            <a:avLst/>
          </a:prstGeom>
          <a:noFill/>
        </p:spPr>
        <p:txBody>
          <a:bodyPr wrap="square" rtlCol="0">
            <a:spAutoFit/>
          </a:bodyPr>
          <a:lstStyle/>
          <a:p>
            <a:r>
              <a:rPr lang="en-US" sz="1200" b="1" dirty="0">
                <a:solidFill>
                  <a:schemeClr val="accent6">
                    <a:lumMod val="50000"/>
                  </a:schemeClr>
                </a:solidFill>
              </a:rPr>
              <a:t>Reporting Unit</a:t>
            </a:r>
            <a:endParaRPr lang="en-US" sz="1600" b="1" dirty="0">
              <a:solidFill>
                <a:schemeClr val="accent6">
                  <a:lumMod val="50000"/>
                </a:schemeClr>
              </a:solidFill>
            </a:endParaRPr>
          </a:p>
        </p:txBody>
      </p:sp>
      <p:cxnSp>
        <p:nvCxnSpPr>
          <p:cNvPr id="24" name="Straight Arrow Connector 23">
            <a:extLst>
              <a:ext uri="{FF2B5EF4-FFF2-40B4-BE49-F238E27FC236}">
                <a16:creationId xmlns:a16="http://schemas.microsoft.com/office/drawing/2014/main" id="{F6112917-B461-45FF-A952-4169CEE5B971}"/>
              </a:ext>
            </a:extLst>
          </p:cNvPr>
          <p:cNvCxnSpPr>
            <a:cxnSpLocks/>
          </p:cNvCxnSpPr>
          <p:nvPr/>
        </p:nvCxnSpPr>
        <p:spPr>
          <a:xfrm>
            <a:off x="1881051" y="638175"/>
            <a:ext cx="662555" cy="15030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6" name="TextBox 25">
            <a:extLst>
              <a:ext uri="{FF2B5EF4-FFF2-40B4-BE49-F238E27FC236}">
                <a16:creationId xmlns:a16="http://schemas.microsoft.com/office/drawing/2014/main" id="{4096F7A3-22BB-44F6-AA11-3C7726257544}"/>
              </a:ext>
            </a:extLst>
          </p:cNvPr>
          <p:cNvSpPr txBox="1"/>
          <p:nvPr/>
        </p:nvSpPr>
        <p:spPr>
          <a:xfrm>
            <a:off x="9973699" y="2752913"/>
            <a:ext cx="1275843" cy="276999"/>
          </a:xfrm>
          <a:prstGeom prst="rect">
            <a:avLst/>
          </a:prstGeom>
          <a:noFill/>
        </p:spPr>
        <p:txBody>
          <a:bodyPr wrap="square" rtlCol="0">
            <a:spAutoFit/>
          </a:bodyPr>
          <a:lstStyle/>
          <a:p>
            <a:r>
              <a:rPr lang="en-US" sz="1200" b="1" dirty="0">
                <a:solidFill>
                  <a:schemeClr val="accent6">
                    <a:lumMod val="50000"/>
                  </a:schemeClr>
                </a:solidFill>
              </a:rPr>
              <a:t>Assessments</a:t>
            </a:r>
          </a:p>
        </p:txBody>
      </p:sp>
      <p:cxnSp>
        <p:nvCxnSpPr>
          <p:cNvPr id="27" name="Straight Arrow Connector 26">
            <a:extLst>
              <a:ext uri="{FF2B5EF4-FFF2-40B4-BE49-F238E27FC236}">
                <a16:creationId xmlns:a16="http://schemas.microsoft.com/office/drawing/2014/main" id="{C5DD596C-BCF0-4E52-9877-C27B507660D5}"/>
              </a:ext>
            </a:extLst>
          </p:cNvPr>
          <p:cNvCxnSpPr>
            <a:cxnSpLocks/>
            <a:stCxn id="26" idx="1"/>
          </p:cNvCxnSpPr>
          <p:nvPr/>
        </p:nvCxnSpPr>
        <p:spPr>
          <a:xfrm flipH="1" flipV="1">
            <a:off x="9609433" y="2818145"/>
            <a:ext cx="364266" cy="7326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85E8CB19-B3D9-4694-9D00-5884722BF181}"/>
              </a:ext>
            </a:extLst>
          </p:cNvPr>
          <p:cNvCxnSpPr>
            <a:cxnSpLocks/>
            <a:stCxn id="26" idx="1"/>
          </p:cNvCxnSpPr>
          <p:nvPr/>
        </p:nvCxnSpPr>
        <p:spPr>
          <a:xfrm flipH="1">
            <a:off x="9557183" y="2891413"/>
            <a:ext cx="416516" cy="156135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6" name="TextBox 35">
            <a:extLst>
              <a:ext uri="{FF2B5EF4-FFF2-40B4-BE49-F238E27FC236}">
                <a16:creationId xmlns:a16="http://schemas.microsoft.com/office/drawing/2014/main" id="{5DC72978-BE4D-4E0D-8F87-22DBE956FFE8}"/>
              </a:ext>
            </a:extLst>
          </p:cNvPr>
          <p:cNvSpPr txBox="1"/>
          <p:nvPr/>
        </p:nvSpPr>
        <p:spPr>
          <a:xfrm>
            <a:off x="7687699" y="932544"/>
            <a:ext cx="1787227" cy="1200329"/>
          </a:xfrm>
          <a:prstGeom prst="rect">
            <a:avLst/>
          </a:prstGeom>
          <a:noFill/>
        </p:spPr>
        <p:txBody>
          <a:bodyPr wrap="square" rtlCol="0">
            <a:spAutoFit/>
          </a:bodyPr>
          <a:lstStyle/>
          <a:p>
            <a:r>
              <a:rPr lang="en-US" sz="1200" b="1" dirty="0">
                <a:solidFill>
                  <a:schemeClr val="accent6">
                    <a:lumMod val="50000"/>
                  </a:schemeClr>
                </a:solidFill>
              </a:rPr>
              <a:t>This client had 49 treatment needs on the Initial assessment and the 1</a:t>
            </a:r>
            <a:r>
              <a:rPr lang="en-US" sz="1200" b="1" baseline="30000" dirty="0">
                <a:solidFill>
                  <a:schemeClr val="accent6">
                    <a:lumMod val="50000"/>
                  </a:schemeClr>
                </a:solidFill>
              </a:rPr>
              <a:t>st</a:t>
            </a:r>
            <a:r>
              <a:rPr lang="en-US" sz="1200" b="1" dirty="0">
                <a:solidFill>
                  <a:schemeClr val="accent6">
                    <a:lumMod val="50000"/>
                  </a:schemeClr>
                </a:solidFill>
              </a:rPr>
              <a:t> Update but had 47 treatment needs on the 2</a:t>
            </a:r>
            <a:r>
              <a:rPr lang="en-US" sz="1200" b="1" baseline="30000" dirty="0">
                <a:solidFill>
                  <a:schemeClr val="accent6">
                    <a:lumMod val="50000"/>
                  </a:schemeClr>
                </a:solidFill>
              </a:rPr>
              <a:t>nd</a:t>
            </a:r>
            <a:r>
              <a:rPr lang="en-US" sz="1200" b="1" dirty="0">
                <a:solidFill>
                  <a:schemeClr val="accent6">
                    <a:lumMod val="50000"/>
                  </a:schemeClr>
                </a:solidFill>
              </a:rPr>
              <a:t> Update</a:t>
            </a:r>
          </a:p>
        </p:txBody>
      </p:sp>
      <p:cxnSp>
        <p:nvCxnSpPr>
          <p:cNvPr id="37" name="Straight Arrow Connector 36">
            <a:extLst>
              <a:ext uri="{FF2B5EF4-FFF2-40B4-BE49-F238E27FC236}">
                <a16:creationId xmlns:a16="http://schemas.microsoft.com/office/drawing/2014/main" id="{EB27E068-2CF6-4BA9-B744-F1DDA403D677}"/>
              </a:ext>
            </a:extLst>
          </p:cNvPr>
          <p:cNvCxnSpPr>
            <a:cxnSpLocks/>
          </p:cNvCxnSpPr>
          <p:nvPr/>
        </p:nvCxnSpPr>
        <p:spPr>
          <a:xfrm flipH="1">
            <a:off x="7297783" y="1694107"/>
            <a:ext cx="389916" cy="55270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71389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95" y="2714913"/>
            <a:ext cx="10515600" cy="1325563"/>
          </a:xfrm>
        </p:spPr>
        <p:txBody>
          <a:bodyPr>
            <a:normAutofit/>
          </a:bodyPr>
          <a:lstStyle/>
          <a:p>
            <a:pPr algn="ctr"/>
            <a:r>
              <a:rPr lang="en-US" dirty="0"/>
              <a:t>Reports for Client Outcomes</a:t>
            </a:r>
          </a:p>
        </p:txBody>
      </p:sp>
    </p:spTree>
    <p:extLst>
      <p:ext uri="{BB962C8B-B14F-4D97-AF65-F5344CB8AC3E}">
        <p14:creationId xmlns:p14="http://schemas.microsoft.com/office/powerpoint/2010/main" val="760610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C4997-376C-443B-AE11-F830BA0EC071}"/>
              </a:ext>
            </a:extLst>
          </p:cNvPr>
          <p:cNvSpPr>
            <a:spLocks noGrp="1"/>
          </p:cNvSpPr>
          <p:nvPr>
            <p:ph type="title"/>
          </p:nvPr>
        </p:nvSpPr>
        <p:spPr/>
        <p:txBody>
          <a:bodyPr/>
          <a:lstStyle/>
          <a:p>
            <a:r>
              <a:rPr lang="en-US" dirty="0"/>
              <a:t>This Section Covers</a:t>
            </a:r>
          </a:p>
        </p:txBody>
      </p:sp>
      <p:sp>
        <p:nvSpPr>
          <p:cNvPr id="3" name="Content Placeholder 2">
            <a:extLst>
              <a:ext uri="{FF2B5EF4-FFF2-40B4-BE49-F238E27FC236}">
                <a16:creationId xmlns:a16="http://schemas.microsoft.com/office/drawing/2014/main" id="{039C22CA-38C0-4E12-B724-085583CD182F}"/>
              </a:ext>
            </a:extLst>
          </p:cNvPr>
          <p:cNvSpPr>
            <a:spLocks noGrp="1"/>
          </p:cNvSpPr>
          <p:nvPr>
            <p:ph sz="quarter" idx="11"/>
          </p:nvPr>
        </p:nvSpPr>
        <p:spPr>
          <a:xfrm>
            <a:off x="123306" y="1229360"/>
            <a:ext cx="10515600" cy="5474047"/>
          </a:xfrm>
        </p:spPr>
        <p:txBody>
          <a:bodyPr>
            <a:normAutofit/>
          </a:bodyPr>
          <a:lstStyle/>
          <a:p>
            <a:pPr lvl="0"/>
            <a:r>
              <a:rPr lang="en-US" b="1" dirty="0"/>
              <a:t>Key Report 03 – Item Impact Report</a:t>
            </a:r>
            <a:endParaRPr lang="en-US" sz="3200" dirty="0"/>
          </a:p>
          <a:p>
            <a:pPr lvl="1"/>
            <a:r>
              <a:rPr lang="en-US" dirty="0"/>
              <a:t>Based on the </a:t>
            </a:r>
            <a:r>
              <a:rPr lang="en-US" b="1" dirty="0"/>
              <a:t>Impact Template</a:t>
            </a:r>
            <a:endParaRPr lang="en-US" sz="2800" b="1" dirty="0"/>
          </a:p>
          <a:p>
            <a:pPr lvl="1"/>
            <a:r>
              <a:rPr lang="en-US" dirty="0"/>
              <a:t>Lists Time1/Time2 change percentages</a:t>
            </a:r>
            <a:endParaRPr lang="en-US" sz="2800" dirty="0"/>
          </a:p>
          <a:p>
            <a:pPr lvl="2">
              <a:buFont typeface="Wingdings" panose="05000000000000000000" pitchFamily="2" charset="2"/>
              <a:buChar char="§"/>
            </a:pPr>
            <a:r>
              <a:rPr lang="en-US" dirty="0"/>
              <a:t>programs are impacting issues and where programs are not making good progress on items </a:t>
            </a:r>
            <a:endParaRPr lang="en-US" sz="2000" dirty="0"/>
          </a:p>
          <a:p>
            <a:pPr lvl="0"/>
            <a:endParaRPr lang="en-US" b="1" dirty="0"/>
          </a:p>
          <a:p>
            <a:pPr lvl="0"/>
            <a:r>
              <a:rPr lang="en-US" b="1" dirty="0"/>
              <a:t>Key Report 04 – Domain Impact Report</a:t>
            </a:r>
            <a:endParaRPr lang="en-US" sz="3200" dirty="0"/>
          </a:p>
          <a:p>
            <a:pPr lvl="1"/>
            <a:r>
              <a:rPr lang="en-US" dirty="0"/>
              <a:t>Based on the </a:t>
            </a:r>
            <a:r>
              <a:rPr lang="en-US" b="1" dirty="0"/>
              <a:t>TCOM Average Impact Template</a:t>
            </a:r>
            <a:endParaRPr lang="en-US" sz="2800" b="1" dirty="0"/>
          </a:p>
          <a:p>
            <a:pPr lvl="1"/>
            <a:r>
              <a:rPr lang="en-US" dirty="0"/>
              <a:t>Shows Actionable Item progress by domain</a:t>
            </a:r>
            <a:endParaRPr lang="en-US" sz="2800" dirty="0"/>
          </a:p>
          <a:p>
            <a:pPr marL="0" indent="0">
              <a:buNone/>
            </a:pPr>
            <a:endParaRPr lang="en-US" dirty="0"/>
          </a:p>
        </p:txBody>
      </p:sp>
    </p:spTree>
    <p:extLst>
      <p:ext uri="{BB962C8B-B14F-4D97-AF65-F5344CB8AC3E}">
        <p14:creationId xmlns:p14="http://schemas.microsoft.com/office/powerpoint/2010/main" val="138308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86B1-820C-46EB-9B19-673CF9947344}"/>
              </a:ext>
            </a:extLst>
          </p:cNvPr>
          <p:cNvSpPr>
            <a:spLocks noGrp="1"/>
          </p:cNvSpPr>
          <p:nvPr>
            <p:ph type="title"/>
          </p:nvPr>
        </p:nvSpPr>
        <p:spPr>
          <a:xfrm>
            <a:off x="163653" y="195979"/>
            <a:ext cx="10978479" cy="971233"/>
          </a:xfrm>
        </p:spPr>
        <p:txBody>
          <a:bodyPr>
            <a:normAutofit fontScale="90000"/>
          </a:bodyPr>
          <a:lstStyle/>
          <a:p>
            <a:r>
              <a:rPr lang="en-US" dirty="0"/>
              <a:t>Key Report 03 – Item Impact</a:t>
            </a:r>
            <a:br>
              <a:rPr lang="en-US" dirty="0"/>
            </a:br>
            <a:r>
              <a:rPr lang="en-US" dirty="0"/>
              <a:t>(Impact Outcomes)</a:t>
            </a:r>
          </a:p>
        </p:txBody>
      </p:sp>
      <p:sp>
        <p:nvSpPr>
          <p:cNvPr id="7" name="TextBox 6"/>
          <p:cNvSpPr txBox="1"/>
          <p:nvPr/>
        </p:nvSpPr>
        <p:spPr>
          <a:xfrm>
            <a:off x="141884" y="1988008"/>
            <a:ext cx="5513849" cy="163121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000" dirty="0"/>
              <a:t>Uses:</a:t>
            </a:r>
          </a:p>
          <a:p>
            <a:pPr marL="742950" lvl="1" indent="-285750">
              <a:buFont typeface="Arial" panose="020B0604020202020204" pitchFamily="34" charset="0"/>
              <a:buChar char="•"/>
            </a:pPr>
            <a:r>
              <a:rPr lang="en-US" sz="2000" dirty="0"/>
              <a:t>Identifies proportions who were actionable at initial</a:t>
            </a:r>
          </a:p>
          <a:p>
            <a:pPr marL="742950" lvl="1" indent="-285750">
              <a:buFont typeface="Arial" panose="020B0604020202020204" pitchFamily="34" charset="0"/>
              <a:buChar char="•"/>
            </a:pPr>
            <a:r>
              <a:rPr lang="en-US" sz="2000" dirty="0"/>
              <a:t>Identifies of those actionable, percentage resolved, if discharged</a:t>
            </a:r>
          </a:p>
        </p:txBody>
      </p:sp>
      <p:sp>
        <p:nvSpPr>
          <p:cNvPr id="8" name="TextBox 7"/>
          <p:cNvSpPr txBox="1"/>
          <p:nvPr/>
        </p:nvSpPr>
        <p:spPr>
          <a:xfrm>
            <a:off x="141883" y="1384381"/>
            <a:ext cx="5276783" cy="461665"/>
          </a:xfrm>
          <a:prstGeom prst="rect">
            <a:avLst/>
          </a:prstGeom>
          <a:noFill/>
        </p:spPr>
        <p:txBody>
          <a:bodyPr wrap="square" rtlCol="0">
            <a:spAutoFit/>
          </a:bodyPr>
          <a:lstStyle/>
          <a:p>
            <a:r>
              <a:rPr lang="en-US" sz="2400" dirty="0">
                <a:solidFill>
                  <a:schemeClr val="tx2">
                    <a:lumMod val="60000"/>
                    <a:lumOff val="40000"/>
                  </a:schemeClr>
                </a:solidFill>
              </a:rPr>
              <a:t>Lists Time1/Time2 change percentages</a:t>
            </a:r>
          </a:p>
        </p:txBody>
      </p:sp>
      <p:sp>
        <p:nvSpPr>
          <p:cNvPr id="5" name="TextBox 4"/>
          <p:cNvSpPr txBox="1"/>
          <p:nvPr/>
        </p:nvSpPr>
        <p:spPr>
          <a:xfrm>
            <a:off x="163654" y="3609023"/>
            <a:ext cx="5789016" cy="132343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000" dirty="0"/>
              <a:t>Pros:</a:t>
            </a:r>
          </a:p>
          <a:p>
            <a:pPr marL="742950" lvl="1" indent="-285750">
              <a:buFont typeface="Arial" panose="020B0604020202020204" pitchFamily="34" charset="0"/>
              <a:buChar char="•"/>
            </a:pPr>
            <a:r>
              <a:rPr lang="en-US" sz="2000" dirty="0"/>
              <a:t>Could potentially identify items where programs are impacting issues and where programs are not making good progress on items </a:t>
            </a:r>
          </a:p>
        </p:txBody>
      </p:sp>
      <p:pic>
        <p:nvPicPr>
          <p:cNvPr id="11" name="Picture 10">
            <a:extLst>
              <a:ext uri="{FF2B5EF4-FFF2-40B4-BE49-F238E27FC236}">
                <a16:creationId xmlns:a16="http://schemas.microsoft.com/office/drawing/2014/main" id="{E516E844-2E27-5446-ADB9-AE40BFA9A60D}"/>
              </a:ext>
            </a:extLst>
          </p:cNvPr>
          <p:cNvPicPr/>
          <p:nvPr/>
        </p:nvPicPr>
        <p:blipFill>
          <a:blip r:embed="rId3"/>
          <a:stretch>
            <a:fillRect/>
          </a:stretch>
        </p:blipFill>
        <p:spPr>
          <a:xfrm>
            <a:off x="5952670" y="1052195"/>
            <a:ext cx="5943600" cy="4753610"/>
          </a:xfrm>
          <a:prstGeom prst="rect">
            <a:avLst/>
          </a:prstGeom>
        </p:spPr>
      </p:pic>
    </p:spTree>
    <p:extLst>
      <p:ext uri="{BB962C8B-B14F-4D97-AF65-F5344CB8AC3E}">
        <p14:creationId xmlns:p14="http://schemas.microsoft.com/office/powerpoint/2010/main" val="2907750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24E2-A35C-459D-A119-95AFAC000CFB}"/>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543C7341-D7DC-4454-B6EE-51B105B5ADDF}"/>
              </a:ext>
            </a:extLst>
          </p:cNvPr>
          <p:cNvSpPr>
            <a:spLocks noGrp="1"/>
          </p:cNvSpPr>
          <p:nvPr>
            <p:ph sz="quarter" idx="11"/>
          </p:nvPr>
        </p:nvSpPr>
        <p:spPr>
          <a:xfrm>
            <a:off x="123306" y="1196567"/>
            <a:ext cx="7666027" cy="5530244"/>
          </a:xfrm>
        </p:spPr>
        <p:txBody>
          <a:bodyPr>
            <a:normAutofit fontScale="85000" lnSpcReduction="20000"/>
          </a:bodyPr>
          <a:lstStyle/>
          <a:p>
            <a:pPr lvl="0"/>
            <a:r>
              <a:rPr lang="en-US" dirty="0"/>
              <a:t>Once logged into your account, navigate to the Reports section to create a new report template selecting the </a:t>
            </a:r>
            <a:r>
              <a:rPr lang="en-US" b="1" dirty="0"/>
              <a:t>“Impact Outcomes” </a:t>
            </a:r>
            <a:r>
              <a:rPr lang="en-US" dirty="0"/>
              <a:t>template; or double click on the template already established in your Personal Reports tab to modify your existing template.</a:t>
            </a:r>
            <a:endParaRPr lang="en-US" sz="3200" dirty="0"/>
          </a:p>
          <a:p>
            <a:pPr lvl="0"/>
            <a:r>
              <a:rPr lang="en-US" dirty="0"/>
              <a:t>Create a user-friendly name and description specific to the report parameters set in the template. For example, you may want to name the report “KR03 Item Impact on Risk Behaviors – Lodi TBS Program” and give it a description which states: “This report provides the proportion of children/youth presenting with risk behaviors (scored as 2 or 3) as well as the proportion of youth who resolved, improved or worsened in scores for risk behaviors for the Lodi TBS program.”</a:t>
            </a:r>
          </a:p>
          <a:p>
            <a:pPr lvl="0"/>
            <a:r>
              <a:rPr lang="en-US" dirty="0"/>
              <a:t>Naming Convention: We suggest that you begin names of all templates for these reports as ‘KR03 Item Impact on XXX –’, representing that all templates belong to the same group of reports identified as ‘Key Report 03’ demonstrating impact on some set of domain items (replace XXX with the specific domain items or with ‘All Items’).</a:t>
            </a:r>
          </a:p>
        </p:txBody>
      </p:sp>
      <p:pic>
        <p:nvPicPr>
          <p:cNvPr id="4" name="Picture 3">
            <a:extLst>
              <a:ext uri="{FF2B5EF4-FFF2-40B4-BE49-F238E27FC236}">
                <a16:creationId xmlns:a16="http://schemas.microsoft.com/office/drawing/2014/main" id="{F1F2A52C-5FEF-487D-BE66-15C3749070B9}"/>
              </a:ext>
            </a:extLst>
          </p:cNvPr>
          <p:cNvPicPr/>
          <p:nvPr/>
        </p:nvPicPr>
        <p:blipFill>
          <a:blip r:embed="rId3"/>
          <a:stretch>
            <a:fillRect/>
          </a:stretch>
        </p:blipFill>
        <p:spPr>
          <a:xfrm>
            <a:off x="8082845" y="414779"/>
            <a:ext cx="3589125" cy="6028442"/>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23108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6" y="1480156"/>
            <a:ext cx="8625584" cy="4518025"/>
          </a:xfrm>
        </p:spPr>
        <p:txBody>
          <a:bodyPr>
            <a:normAutofit fontScale="92500" lnSpcReduction="20000"/>
          </a:bodyPr>
          <a:lstStyle/>
          <a:p>
            <a:r>
              <a:rPr lang="en-US" dirty="0"/>
              <a:t>The Time 1 Sliding Date Range allows users to select from various date ranges to restrict the “From Assessment Type” for the report.</a:t>
            </a:r>
          </a:p>
          <a:p>
            <a:r>
              <a:rPr lang="en-US" dirty="0"/>
              <a:t>The Time 1 Sliding Date Range binds Time 1 of the From Assessment Type selected for the report. For example, if the user selects ‘Initial’ for the From Assessment Type, then the Sliding Date Range will include records which have an Initial Assessment within the sliding date range selection.</a:t>
            </a:r>
          </a:p>
          <a:p>
            <a:r>
              <a:rPr lang="en-US" dirty="0"/>
              <a:t>Alternatively, selecting nothing in the Time 1 Sliding Range, but then entering dates in the ‘Time 1 Start Date’ and ‘Time 1 Ending Date’ will allow you to limit the Time 1 Assessments to the date range entered. </a:t>
            </a:r>
            <a:endParaRPr lang="en-US" sz="3200" dirty="0"/>
          </a:p>
          <a:p>
            <a:r>
              <a:rPr lang="en-US" dirty="0"/>
              <a:t>Alternatively, selecting noting in the Time 1 date fields will allow the Time 1 Assessments to be from any time period.</a:t>
            </a:r>
            <a:endParaRPr lang="en-US" sz="3200" dirty="0"/>
          </a:p>
          <a:p>
            <a:pPr marL="0" indent="0">
              <a:buNone/>
            </a:pPr>
            <a:endParaRPr lang="en-US" dirty="0"/>
          </a:p>
        </p:txBody>
      </p:sp>
      <p:pic>
        <p:nvPicPr>
          <p:cNvPr id="5" name="Picture 4">
            <a:extLst>
              <a:ext uri="{FF2B5EF4-FFF2-40B4-BE49-F238E27FC236}">
                <a16:creationId xmlns:a16="http://schemas.microsoft.com/office/drawing/2014/main" id="{665DCB44-BEB7-4C1C-A99F-F039F59F536D}"/>
              </a:ext>
            </a:extLst>
          </p:cNvPr>
          <p:cNvPicPr/>
          <p:nvPr/>
        </p:nvPicPr>
        <p:blipFill>
          <a:blip r:embed="rId2"/>
          <a:stretch>
            <a:fillRect/>
          </a:stretch>
        </p:blipFill>
        <p:spPr>
          <a:xfrm>
            <a:off x="8963545" y="1828800"/>
            <a:ext cx="3105150" cy="320040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626632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6" y="1480156"/>
            <a:ext cx="8625584" cy="4518025"/>
          </a:xfrm>
        </p:spPr>
        <p:txBody>
          <a:bodyPr>
            <a:normAutofit fontScale="92500"/>
          </a:bodyPr>
          <a:lstStyle/>
          <a:p>
            <a:r>
              <a:rPr lang="en-US" dirty="0"/>
              <a:t>The Time 2 Sliding Date Range allows users to select from various date ranges to restrict the “To Assessment Type” for the report.</a:t>
            </a:r>
            <a:endParaRPr lang="en-US" sz="3200" dirty="0"/>
          </a:p>
          <a:p>
            <a:pPr lvl="1"/>
            <a:r>
              <a:rPr lang="en-US" dirty="0"/>
              <a:t>The Time 2 Sliding Date Range binds Time 2 of the From Assessment Type selected for the report. For example, if the user selects ‘Planned Discharge’ for the To Assessment Type, then the Sliding Date Range will include records which have a Planned Discharge Assessment within the sliding date range selection.</a:t>
            </a:r>
          </a:p>
          <a:p>
            <a:pPr lvl="1"/>
            <a:r>
              <a:rPr lang="en-US" dirty="0"/>
              <a:t>Alternatively, selecting nothing in the Time 2 Sliding Range, but then entering dates in the ‘Time 2 Start Date’ and ‘Time 2 Ending Date’ will allow you to limit the Time 2 Assessments to the date range entered. </a:t>
            </a:r>
            <a:endParaRPr lang="en-US" sz="2800" dirty="0"/>
          </a:p>
          <a:p>
            <a:pPr lvl="1"/>
            <a:r>
              <a:rPr lang="en-US" dirty="0"/>
              <a:t>Alternatively, selecting noting in the Time 2 date fields will allow the Time 2 Assessments to be from any time period.</a:t>
            </a:r>
            <a:endParaRPr lang="en-US" sz="2800" dirty="0"/>
          </a:p>
          <a:p>
            <a:pPr lvl="1"/>
            <a:endParaRPr lang="en-US" sz="2600" dirty="0"/>
          </a:p>
          <a:p>
            <a:pPr marL="0" indent="0">
              <a:buNone/>
            </a:pPr>
            <a:endParaRPr lang="en-US" dirty="0"/>
          </a:p>
        </p:txBody>
      </p:sp>
      <p:pic>
        <p:nvPicPr>
          <p:cNvPr id="6" name="Picture 5">
            <a:extLst>
              <a:ext uri="{FF2B5EF4-FFF2-40B4-BE49-F238E27FC236}">
                <a16:creationId xmlns:a16="http://schemas.microsoft.com/office/drawing/2014/main" id="{09FADE79-E4E8-4D76-A23B-0AC24975936D}"/>
              </a:ext>
            </a:extLst>
          </p:cNvPr>
          <p:cNvPicPr/>
          <p:nvPr/>
        </p:nvPicPr>
        <p:blipFill>
          <a:blip r:embed="rId2"/>
          <a:stretch>
            <a:fillRect/>
          </a:stretch>
        </p:blipFill>
        <p:spPr>
          <a:xfrm>
            <a:off x="8748890" y="1766817"/>
            <a:ext cx="3231304" cy="3324366"/>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74980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5" y="1480156"/>
            <a:ext cx="8624103" cy="4518025"/>
          </a:xfrm>
        </p:spPr>
        <p:txBody>
          <a:bodyPr/>
          <a:lstStyle/>
          <a:p>
            <a:pPr lvl="1"/>
            <a:r>
              <a:rPr lang="en-US" b="1" dirty="0"/>
              <a:t>Instruments</a:t>
            </a:r>
            <a:endParaRPr lang="en-US" sz="2800" dirty="0"/>
          </a:p>
          <a:p>
            <a:pPr lvl="2"/>
            <a:r>
              <a:rPr lang="en-US" dirty="0"/>
              <a:t>The ‘Instruments’ allow users to select the appropriate assessment type used for the report. The user can select one or more instruments, but at least one instrument must be selected.</a:t>
            </a:r>
            <a:endParaRPr lang="en-US" sz="2400" dirty="0"/>
          </a:p>
          <a:p>
            <a:pPr lvl="1"/>
            <a:r>
              <a:rPr lang="en-US" b="1" dirty="0"/>
              <a:t>Client Status</a:t>
            </a:r>
            <a:endParaRPr lang="en-US" sz="2800" dirty="0"/>
          </a:p>
          <a:p>
            <a:pPr lvl="2"/>
            <a:r>
              <a:rPr lang="en-US" dirty="0"/>
              <a:t>This is designed to allow the user to select active and/or inactive clients that would be included in the report. However, this report must be set to either ACTIVE_ONLY or BOTH. These options will return the same results, which will include active clients as well as recently closed clients within the ‘Month Range’ setting. </a:t>
            </a:r>
            <a:endParaRPr lang="en-US" sz="2400" dirty="0"/>
          </a:p>
          <a:p>
            <a:pPr marL="0" indent="0">
              <a:buNone/>
            </a:pPr>
            <a:endParaRPr lang="en-US" dirty="0"/>
          </a:p>
        </p:txBody>
      </p:sp>
      <p:pic>
        <p:nvPicPr>
          <p:cNvPr id="13" name="Picture 12">
            <a:extLst>
              <a:ext uri="{FF2B5EF4-FFF2-40B4-BE49-F238E27FC236}">
                <a16:creationId xmlns:a16="http://schemas.microsoft.com/office/drawing/2014/main" id="{B6349B8E-7D2E-4D91-84B1-5435F9F62B04}"/>
              </a:ext>
            </a:extLst>
          </p:cNvPr>
          <p:cNvPicPr/>
          <p:nvPr/>
        </p:nvPicPr>
        <p:blipFill>
          <a:blip r:embed="rId2"/>
          <a:stretch>
            <a:fillRect/>
          </a:stretch>
        </p:blipFill>
        <p:spPr>
          <a:xfrm>
            <a:off x="8747408" y="395805"/>
            <a:ext cx="3151082" cy="2168702"/>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B25C2E2A-B3AA-4C53-8A9F-41A84F6F3A7C}"/>
              </a:ext>
            </a:extLst>
          </p:cNvPr>
          <p:cNvPicPr/>
          <p:nvPr/>
        </p:nvPicPr>
        <p:blipFill>
          <a:blip r:embed="rId3"/>
          <a:stretch>
            <a:fillRect/>
          </a:stretch>
        </p:blipFill>
        <p:spPr>
          <a:xfrm>
            <a:off x="8468608" y="4623935"/>
            <a:ext cx="3429882" cy="1374246"/>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130104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6" y="1480156"/>
            <a:ext cx="8625584" cy="4518025"/>
          </a:xfrm>
        </p:spPr>
        <p:txBody>
          <a:bodyPr>
            <a:normAutofit fontScale="92500" lnSpcReduction="20000"/>
          </a:bodyPr>
          <a:lstStyle/>
          <a:p>
            <a:r>
              <a:rPr lang="en-US" dirty="0"/>
              <a:t>The Time 1 Sliding Date Range allows users to select from various date ranges to restrict the “From Assessment Type” for the report.</a:t>
            </a:r>
          </a:p>
          <a:p>
            <a:r>
              <a:rPr lang="en-US" dirty="0"/>
              <a:t>The Time 1 Sliding Date Range binds Time 1 of the From Assessment Type selected for the report. For example, if the user selects ‘Initial’ for the From Assessment Type, then the Sliding Date Range will include records which have an Initial Assessment within the sliding date range selection.</a:t>
            </a:r>
          </a:p>
          <a:p>
            <a:r>
              <a:rPr lang="en-US" dirty="0"/>
              <a:t>Alternatively, selecting nothing in the Time 1 Sliding Range, but then entering dates in the ‘Time 1 Start Date’ and ‘Time 1 Ending Date’ will allow you to limit the Time 1 Assessments to the date range entered. </a:t>
            </a:r>
            <a:endParaRPr lang="en-US" sz="3200" dirty="0"/>
          </a:p>
          <a:p>
            <a:r>
              <a:rPr lang="en-US" dirty="0"/>
              <a:t>Alternatively, selecting noting in the Time 1 date fields will allow the Time 1 Assessments to be from any time period.</a:t>
            </a:r>
            <a:endParaRPr lang="en-US" sz="3200" dirty="0"/>
          </a:p>
          <a:p>
            <a:pPr marL="0" indent="0">
              <a:buNone/>
            </a:pPr>
            <a:endParaRPr lang="en-US" dirty="0"/>
          </a:p>
        </p:txBody>
      </p:sp>
      <p:pic>
        <p:nvPicPr>
          <p:cNvPr id="5" name="Picture 4">
            <a:extLst>
              <a:ext uri="{FF2B5EF4-FFF2-40B4-BE49-F238E27FC236}">
                <a16:creationId xmlns:a16="http://schemas.microsoft.com/office/drawing/2014/main" id="{665DCB44-BEB7-4C1C-A99F-F039F59F536D}"/>
              </a:ext>
            </a:extLst>
          </p:cNvPr>
          <p:cNvPicPr/>
          <p:nvPr/>
        </p:nvPicPr>
        <p:blipFill>
          <a:blip r:embed="rId2"/>
          <a:stretch>
            <a:fillRect/>
          </a:stretch>
        </p:blipFill>
        <p:spPr>
          <a:xfrm>
            <a:off x="8963545" y="1828800"/>
            <a:ext cx="3105150" cy="320040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62824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6" y="1480156"/>
            <a:ext cx="8625584" cy="4518025"/>
          </a:xfrm>
        </p:spPr>
        <p:txBody>
          <a:bodyPr>
            <a:normAutofit fontScale="92500"/>
          </a:bodyPr>
          <a:lstStyle/>
          <a:p>
            <a:r>
              <a:rPr lang="en-US" dirty="0"/>
              <a:t>The Time 2 Sliding Date Range allows users to select from various date ranges to restrict the “To Assessment Type” for the report.</a:t>
            </a:r>
            <a:endParaRPr lang="en-US" sz="3200" dirty="0"/>
          </a:p>
          <a:p>
            <a:pPr lvl="1"/>
            <a:r>
              <a:rPr lang="en-US" dirty="0"/>
              <a:t>The Time 2 Sliding Date Range binds Time 2 of the From Assessment Type selected for the report. For example, if the user selects ‘Planned Discharge’ for the To Assessment Type, then the Sliding Date Range will include records which have a Planned Discharge Assessment within the sliding date range selection.</a:t>
            </a:r>
          </a:p>
          <a:p>
            <a:pPr lvl="1"/>
            <a:r>
              <a:rPr lang="en-US" dirty="0"/>
              <a:t>Alternatively, selecting nothing in the Time 2 Sliding Range, but then entering dates in the ‘Time 2 Start Date’ and ‘Time 2 Ending Date’ will allow you to limit the Time 2 Assessments to the date range entered. </a:t>
            </a:r>
            <a:endParaRPr lang="en-US" sz="2800" dirty="0"/>
          </a:p>
          <a:p>
            <a:pPr lvl="1"/>
            <a:r>
              <a:rPr lang="en-US" dirty="0"/>
              <a:t>Alternatively, selecting noting in the Time 2 date fields will allow the Time 2 Assessments to be from any time period.</a:t>
            </a:r>
            <a:endParaRPr lang="en-US" sz="2800" dirty="0"/>
          </a:p>
          <a:p>
            <a:pPr lvl="1"/>
            <a:endParaRPr lang="en-US" sz="2600" dirty="0"/>
          </a:p>
          <a:p>
            <a:pPr marL="0" indent="0">
              <a:buNone/>
            </a:pPr>
            <a:endParaRPr lang="en-US" dirty="0"/>
          </a:p>
        </p:txBody>
      </p:sp>
      <p:pic>
        <p:nvPicPr>
          <p:cNvPr id="6" name="Picture 5">
            <a:extLst>
              <a:ext uri="{FF2B5EF4-FFF2-40B4-BE49-F238E27FC236}">
                <a16:creationId xmlns:a16="http://schemas.microsoft.com/office/drawing/2014/main" id="{09FADE79-E4E8-4D76-A23B-0AC24975936D}"/>
              </a:ext>
            </a:extLst>
          </p:cNvPr>
          <p:cNvPicPr/>
          <p:nvPr/>
        </p:nvPicPr>
        <p:blipFill>
          <a:blip r:embed="rId2"/>
          <a:stretch>
            <a:fillRect/>
          </a:stretch>
        </p:blipFill>
        <p:spPr>
          <a:xfrm>
            <a:off x="8748890" y="1766817"/>
            <a:ext cx="3231304" cy="3324366"/>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1773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A1EF-F73A-4E67-A998-C2C221647C8E}"/>
              </a:ext>
            </a:extLst>
          </p:cNvPr>
          <p:cNvSpPr>
            <a:spLocks noGrp="1"/>
          </p:cNvSpPr>
          <p:nvPr>
            <p:ph type="title"/>
          </p:nvPr>
        </p:nvSpPr>
        <p:spPr/>
        <p:txBody>
          <a:bodyPr/>
          <a:lstStyle/>
          <a:p>
            <a:r>
              <a:rPr lang="en-US" dirty="0"/>
              <a:t>Key Report 01 – Reminder Report</a:t>
            </a:r>
          </a:p>
        </p:txBody>
      </p:sp>
      <p:pic>
        <p:nvPicPr>
          <p:cNvPr id="8" name="Picture 7">
            <a:extLst>
              <a:ext uri="{FF2B5EF4-FFF2-40B4-BE49-F238E27FC236}">
                <a16:creationId xmlns:a16="http://schemas.microsoft.com/office/drawing/2014/main" id="{718EC75E-9EDB-6444-ACF6-E8503F586F8F}"/>
              </a:ext>
            </a:extLst>
          </p:cNvPr>
          <p:cNvPicPr/>
          <p:nvPr/>
        </p:nvPicPr>
        <p:blipFill>
          <a:blip r:embed="rId3"/>
          <a:stretch>
            <a:fillRect/>
          </a:stretch>
        </p:blipFill>
        <p:spPr>
          <a:xfrm>
            <a:off x="1054100" y="1297940"/>
            <a:ext cx="9398000" cy="5077460"/>
          </a:xfrm>
          <a:prstGeom prst="rect">
            <a:avLst/>
          </a:prstGeom>
        </p:spPr>
      </p:pic>
    </p:spTree>
    <p:extLst>
      <p:ext uri="{BB962C8B-B14F-4D97-AF65-F5344CB8AC3E}">
        <p14:creationId xmlns:p14="http://schemas.microsoft.com/office/powerpoint/2010/main" val="25141754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5" y="1480156"/>
            <a:ext cx="8624103" cy="4518025"/>
          </a:xfrm>
        </p:spPr>
        <p:txBody>
          <a:bodyPr>
            <a:normAutofit lnSpcReduction="10000"/>
          </a:bodyPr>
          <a:lstStyle/>
          <a:p>
            <a:r>
              <a:rPr lang="en-US" b="1" dirty="0"/>
              <a:t>Instruments</a:t>
            </a:r>
            <a:endParaRPr lang="en-US" sz="3200" dirty="0"/>
          </a:p>
          <a:p>
            <a:pPr lvl="1"/>
            <a:r>
              <a:rPr lang="en-US" dirty="0"/>
              <a:t>‘Instruments’ allow users to select the appropriate assessment type used for the report. The user can select one.</a:t>
            </a:r>
          </a:p>
          <a:p>
            <a:pPr marL="914400" lvl="2" indent="0">
              <a:buNone/>
            </a:pPr>
            <a:endParaRPr lang="en-US" sz="2400" dirty="0"/>
          </a:p>
          <a:p>
            <a:r>
              <a:rPr lang="en-US" b="1" dirty="0"/>
              <a:t>Assessment Item(s)</a:t>
            </a:r>
            <a:endParaRPr lang="en-US" sz="3200" dirty="0"/>
          </a:p>
          <a:p>
            <a:pPr lvl="1"/>
            <a:r>
              <a:rPr lang="en-US" dirty="0"/>
              <a:t>Select the domains and items to be included in the report. The report will count up all selected items which were scored as a 2 or 3 on an assessment as a total number of Treatment Needs for that assessment. For example, if you select only the Caregiver Needs domain and all its items, the report will display the specific number of Treatment Needs (scored as 2 or 3) for caregivers.</a:t>
            </a:r>
            <a:endParaRPr lang="en-US" sz="2800" dirty="0"/>
          </a:p>
          <a:p>
            <a:pPr lvl="1"/>
            <a:r>
              <a:rPr lang="en-US" dirty="0"/>
              <a:t>Alternatively, click ‘Select All’ if you would like to produce a report with all the domains.</a:t>
            </a:r>
          </a:p>
        </p:txBody>
      </p:sp>
      <p:pic>
        <p:nvPicPr>
          <p:cNvPr id="6" name="Picture 5">
            <a:extLst>
              <a:ext uri="{FF2B5EF4-FFF2-40B4-BE49-F238E27FC236}">
                <a16:creationId xmlns:a16="http://schemas.microsoft.com/office/drawing/2014/main" id="{D74D1D1E-20CE-42DF-A9F8-229E7C1737C9}"/>
              </a:ext>
            </a:extLst>
          </p:cNvPr>
          <p:cNvPicPr/>
          <p:nvPr/>
        </p:nvPicPr>
        <p:blipFill>
          <a:blip r:embed="rId3"/>
          <a:stretch>
            <a:fillRect/>
          </a:stretch>
        </p:blipFill>
        <p:spPr>
          <a:xfrm>
            <a:off x="8827911" y="261478"/>
            <a:ext cx="3070579" cy="2583322"/>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7" name="Picture 6">
            <a:extLst>
              <a:ext uri="{FF2B5EF4-FFF2-40B4-BE49-F238E27FC236}">
                <a16:creationId xmlns:a16="http://schemas.microsoft.com/office/drawing/2014/main" id="{3127A41D-9DEA-46EC-9CC3-D6285A4047C3}"/>
              </a:ext>
            </a:extLst>
          </p:cNvPr>
          <p:cNvPicPr/>
          <p:nvPr/>
        </p:nvPicPr>
        <p:blipFill rotWithShape="1">
          <a:blip r:embed="rId4"/>
          <a:srcRect l="5860" r="12108"/>
          <a:stretch/>
        </p:blipFill>
        <p:spPr bwMode="auto">
          <a:xfrm>
            <a:off x="9053689" y="3880060"/>
            <a:ext cx="2844801" cy="2583321"/>
          </a:xfrm>
          <a:prstGeom prst="rect">
            <a:avLst/>
          </a:prstGeom>
          <a:ln>
            <a:solidFill>
              <a:schemeClr val="bg1">
                <a:lumMod val="75000"/>
              </a:schemeClr>
            </a:solidFill>
          </a:ln>
          <a:effectLst>
            <a:outerShdw blurRad="50800" dist="38100" dir="8100000" algn="tr"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662593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5" y="1480156"/>
            <a:ext cx="6604661" cy="5134004"/>
          </a:xfrm>
        </p:spPr>
        <p:txBody>
          <a:bodyPr>
            <a:normAutofit fontScale="92500" lnSpcReduction="10000"/>
          </a:bodyPr>
          <a:lstStyle/>
          <a:p>
            <a:r>
              <a:rPr lang="en-US" b="1" dirty="0"/>
              <a:t>From Assessment Type</a:t>
            </a:r>
            <a:endParaRPr lang="en-US" sz="3200" dirty="0"/>
          </a:p>
          <a:p>
            <a:pPr lvl="1"/>
            <a:r>
              <a:rPr lang="en-US" dirty="0"/>
              <a:t>This parameter sets the primary boundary for the </a:t>
            </a:r>
            <a:r>
              <a:rPr lang="en-US" i="1" dirty="0"/>
              <a:t>Assessment Time 1</a:t>
            </a:r>
            <a:r>
              <a:rPr lang="en-US" dirty="0"/>
              <a:t> from when the initial assessment was taken. Different options will appear depending on the Instrument selected.</a:t>
            </a:r>
          </a:p>
          <a:p>
            <a:pPr lvl="1"/>
            <a:endParaRPr lang="en-US" sz="2800" dirty="0"/>
          </a:p>
          <a:p>
            <a:r>
              <a:rPr lang="en-US" b="1" dirty="0"/>
              <a:t>To Assessment Type</a:t>
            </a:r>
            <a:endParaRPr lang="en-US" sz="3200" dirty="0"/>
          </a:p>
          <a:p>
            <a:pPr lvl="1"/>
            <a:r>
              <a:rPr lang="en-US" dirty="0"/>
              <a:t>This parameter identifies the types of Assessments for Time 2. If multiple options are selected, it will take the last assessment of the qualifying assessment for each client.</a:t>
            </a:r>
          </a:p>
          <a:p>
            <a:pPr lvl="1"/>
            <a:endParaRPr lang="en-US" sz="2800" dirty="0"/>
          </a:p>
          <a:p>
            <a:pPr lvl="1"/>
            <a:r>
              <a:rPr lang="en-US" dirty="0"/>
              <a:t>Note: After running the report, the ‘To Assessment Type’ parameter will be displayed as ‘Discharge’ in the results, but it may include only Scheduled Updates if it is the only option selected.</a:t>
            </a:r>
            <a:endParaRPr lang="en-US" sz="2800" dirty="0"/>
          </a:p>
          <a:p>
            <a:endParaRPr lang="en-US" sz="4800" dirty="0"/>
          </a:p>
          <a:p>
            <a:pPr marL="0" indent="0">
              <a:buNone/>
            </a:pPr>
            <a:endParaRPr lang="en-US" dirty="0"/>
          </a:p>
        </p:txBody>
      </p:sp>
      <p:pic>
        <p:nvPicPr>
          <p:cNvPr id="6" name="Picture 5">
            <a:extLst>
              <a:ext uri="{FF2B5EF4-FFF2-40B4-BE49-F238E27FC236}">
                <a16:creationId xmlns:a16="http://schemas.microsoft.com/office/drawing/2014/main" id="{6056BD16-348C-487A-9A87-ADFA12816639}"/>
              </a:ext>
            </a:extLst>
          </p:cNvPr>
          <p:cNvPicPr/>
          <p:nvPr/>
        </p:nvPicPr>
        <p:blipFill rotWithShape="1">
          <a:blip r:embed="rId3"/>
          <a:srcRect t="13146" b="-1"/>
          <a:stretch/>
        </p:blipFill>
        <p:spPr bwMode="auto">
          <a:xfrm>
            <a:off x="7036858" y="1655233"/>
            <a:ext cx="4647142" cy="1031523"/>
          </a:xfrm>
          <a:prstGeom prst="rect">
            <a:avLst/>
          </a:prstGeom>
          <a:ln>
            <a:solidFill>
              <a:schemeClr val="bg1">
                <a:lumMod val="75000"/>
              </a:schemeClr>
            </a:solidFill>
          </a:ln>
          <a:effectLst>
            <a:outerShdw blurRad="50800" dist="38100" dir="8100000" algn="tr" rotWithShape="0">
              <a:prstClr val="black">
                <a:alpha val="40000"/>
              </a:prstClr>
            </a:outerShdw>
          </a:effectLst>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9E0ECBFF-90BB-440E-88E4-1843C1911927}"/>
              </a:ext>
            </a:extLst>
          </p:cNvPr>
          <p:cNvPicPr/>
          <p:nvPr/>
        </p:nvPicPr>
        <p:blipFill>
          <a:blip r:embed="rId4"/>
          <a:stretch>
            <a:fillRect/>
          </a:stretch>
        </p:blipFill>
        <p:spPr>
          <a:xfrm>
            <a:off x="7036858" y="4426020"/>
            <a:ext cx="4367248" cy="1212143"/>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6984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5" y="1480156"/>
            <a:ext cx="7214473" cy="5134004"/>
          </a:xfrm>
        </p:spPr>
        <p:txBody>
          <a:bodyPr>
            <a:normAutofit/>
          </a:bodyPr>
          <a:lstStyle/>
          <a:p>
            <a:r>
              <a:rPr lang="en-US" b="1" dirty="0"/>
              <a:t>Assessment Distance</a:t>
            </a:r>
            <a:endParaRPr lang="en-US" sz="3200" dirty="0"/>
          </a:p>
          <a:p>
            <a:pPr lvl="1"/>
            <a:r>
              <a:rPr lang="en-US" dirty="0"/>
              <a:t>This allows users to input a minimum number of months in between the </a:t>
            </a:r>
            <a:r>
              <a:rPr lang="en-US" i="1" dirty="0"/>
              <a:t>Assessment Time 1 Date </a:t>
            </a:r>
            <a:r>
              <a:rPr lang="en-US" dirty="0"/>
              <a:t>and the </a:t>
            </a:r>
            <a:r>
              <a:rPr lang="en-US" i="1" dirty="0"/>
              <a:t>Assessment Time 2 Date </a:t>
            </a:r>
            <a:r>
              <a:rPr lang="en-US" dirty="0"/>
              <a:t>for the clients</a:t>
            </a:r>
            <a:endParaRPr lang="en-US" sz="5000" dirty="0"/>
          </a:p>
          <a:p>
            <a:r>
              <a:rPr lang="en-US" b="1" dirty="0"/>
              <a:t>Minimum Duration</a:t>
            </a:r>
            <a:endParaRPr lang="en-US" sz="3200" dirty="0"/>
          </a:p>
          <a:p>
            <a:pPr lvl="1"/>
            <a:r>
              <a:rPr lang="en-US" dirty="0"/>
              <a:t>This allows users to input a minimum number of months in between the </a:t>
            </a:r>
            <a:r>
              <a:rPr lang="en-US" i="1" dirty="0"/>
              <a:t>Episode Start Date </a:t>
            </a:r>
            <a:r>
              <a:rPr lang="en-US" dirty="0"/>
              <a:t>and the </a:t>
            </a:r>
            <a:r>
              <a:rPr lang="en-US" i="1" dirty="0"/>
              <a:t>Assessment Time 2 Date </a:t>
            </a:r>
            <a:r>
              <a:rPr lang="en-US" dirty="0"/>
              <a:t>for the clients. The Assessment Start Date is usually before the Assessment Time 1 Date, and therefore allows for a slightly different time restriction criteria as compared to the Assessment Distance criterion. </a:t>
            </a:r>
            <a:endParaRPr lang="en-US" sz="2800" dirty="0"/>
          </a:p>
          <a:p>
            <a:endParaRPr lang="en-US" sz="4800" dirty="0"/>
          </a:p>
          <a:p>
            <a:pPr marL="0" indent="0">
              <a:buNone/>
            </a:pPr>
            <a:endParaRPr lang="en-US" dirty="0"/>
          </a:p>
        </p:txBody>
      </p:sp>
      <p:pic>
        <p:nvPicPr>
          <p:cNvPr id="7" name="Picture 6">
            <a:extLst>
              <a:ext uri="{FF2B5EF4-FFF2-40B4-BE49-F238E27FC236}">
                <a16:creationId xmlns:a16="http://schemas.microsoft.com/office/drawing/2014/main" id="{2480B8EC-B0C7-4936-BB2A-2A911CD5A341}"/>
              </a:ext>
            </a:extLst>
          </p:cNvPr>
          <p:cNvPicPr/>
          <p:nvPr/>
        </p:nvPicPr>
        <p:blipFill>
          <a:blip r:embed="rId3"/>
          <a:stretch>
            <a:fillRect/>
          </a:stretch>
        </p:blipFill>
        <p:spPr>
          <a:xfrm>
            <a:off x="7731690" y="1617098"/>
            <a:ext cx="3918444" cy="1419614"/>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8" name="Picture 7">
            <a:extLst>
              <a:ext uri="{FF2B5EF4-FFF2-40B4-BE49-F238E27FC236}">
                <a16:creationId xmlns:a16="http://schemas.microsoft.com/office/drawing/2014/main" id="{5715E861-CC56-4819-8863-ED8A3AC30DB6}"/>
              </a:ext>
            </a:extLst>
          </p:cNvPr>
          <p:cNvPicPr/>
          <p:nvPr/>
        </p:nvPicPr>
        <p:blipFill>
          <a:blip r:embed="rId4"/>
          <a:stretch>
            <a:fillRect/>
          </a:stretch>
        </p:blipFill>
        <p:spPr>
          <a:xfrm>
            <a:off x="7731689" y="3600083"/>
            <a:ext cx="3918444" cy="1640819"/>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36664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5" y="1480156"/>
            <a:ext cx="7214473" cy="5134004"/>
          </a:xfrm>
        </p:spPr>
        <p:txBody>
          <a:bodyPr>
            <a:normAutofit/>
          </a:bodyPr>
          <a:lstStyle/>
          <a:p>
            <a:r>
              <a:rPr lang="en-US" b="1" dirty="0"/>
              <a:t>RPT Unit/Tag Filter</a:t>
            </a:r>
            <a:endParaRPr lang="en-US" sz="3200" dirty="0"/>
          </a:p>
          <a:p>
            <a:pPr lvl="1"/>
            <a:r>
              <a:rPr lang="en-US" dirty="0"/>
              <a:t>With the </a:t>
            </a:r>
            <a:r>
              <a:rPr lang="en-US" b="1" dirty="0"/>
              <a:t>Reporting Units</a:t>
            </a:r>
            <a:r>
              <a:rPr lang="en-US" dirty="0"/>
              <a:t> toggle selected, select the appropriate reporting unit for the report</a:t>
            </a:r>
          </a:p>
          <a:p>
            <a:pPr marL="457200" lvl="1" indent="0">
              <a:buNone/>
            </a:pPr>
            <a:r>
              <a:rPr lang="en-US" dirty="0"/>
              <a:t>.</a:t>
            </a:r>
          </a:p>
          <a:p>
            <a:pPr lvl="1"/>
            <a:r>
              <a:rPr lang="en-US" dirty="0"/>
              <a:t>Alternatively, switch the toggle to the </a:t>
            </a:r>
            <a:r>
              <a:rPr lang="en-US" b="1" dirty="0"/>
              <a:t>Reporting Unit Tags</a:t>
            </a:r>
            <a:r>
              <a:rPr lang="en-US" dirty="0"/>
              <a:t> option and select a tag which would be associated with a group of reporting units, such as TBS, for example.</a:t>
            </a:r>
            <a:endParaRPr lang="en-US" sz="9200" dirty="0"/>
          </a:p>
          <a:p>
            <a:pPr lvl="1"/>
            <a:endParaRPr lang="en-US" dirty="0"/>
          </a:p>
          <a:p>
            <a:pPr lvl="1"/>
            <a:r>
              <a:rPr lang="en-US" dirty="0"/>
              <a:t>Note: A selection must be made from either the Reporting Units or the Reporting Unit Tags options for the report to run. Switching between the toggles clears the selections. Selections can only be made on one of the options.</a:t>
            </a:r>
          </a:p>
          <a:p>
            <a:pPr marL="0" indent="0">
              <a:buNone/>
            </a:pPr>
            <a:endParaRPr lang="en-US" dirty="0"/>
          </a:p>
        </p:txBody>
      </p:sp>
      <p:pic>
        <p:nvPicPr>
          <p:cNvPr id="6" name="Picture 5">
            <a:extLst>
              <a:ext uri="{FF2B5EF4-FFF2-40B4-BE49-F238E27FC236}">
                <a16:creationId xmlns:a16="http://schemas.microsoft.com/office/drawing/2014/main" id="{3D35CAB3-AF9C-4470-BD52-E360D48BBF7C}"/>
              </a:ext>
            </a:extLst>
          </p:cNvPr>
          <p:cNvPicPr/>
          <p:nvPr/>
        </p:nvPicPr>
        <p:blipFill>
          <a:blip r:embed="rId3"/>
          <a:stretch>
            <a:fillRect/>
          </a:stretch>
        </p:blipFill>
        <p:spPr>
          <a:xfrm>
            <a:off x="8451462" y="328689"/>
            <a:ext cx="2995472" cy="2848957"/>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9" name="Picture 8">
            <a:extLst>
              <a:ext uri="{FF2B5EF4-FFF2-40B4-BE49-F238E27FC236}">
                <a16:creationId xmlns:a16="http://schemas.microsoft.com/office/drawing/2014/main" id="{2FFA80B9-25A0-4642-BF17-3FD9CE182CE7}"/>
              </a:ext>
            </a:extLst>
          </p:cNvPr>
          <p:cNvPicPr/>
          <p:nvPr/>
        </p:nvPicPr>
        <p:blipFill>
          <a:blip r:embed="rId4"/>
          <a:stretch>
            <a:fillRect/>
          </a:stretch>
        </p:blipFill>
        <p:spPr>
          <a:xfrm>
            <a:off x="8451461" y="3429000"/>
            <a:ext cx="2995471" cy="2960511"/>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76501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5" y="1480156"/>
            <a:ext cx="6604661" cy="5134004"/>
          </a:xfrm>
        </p:spPr>
        <p:txBody>
          <a:bodyPr>
            <a:normAutofit lnSpcReduction="10000"/>
          </a:bodyPr>
          <a:lstStyle/>
          <a:p>
            <a:r>
              <a:rPr lang="en-US" b="1" dirty="0"/>
              <a:t>Aggregate RU</a:t>
            </a:r>
            <a:endParaRPr lang="en-US" sz="3200" dirty="0"/>
          </a:p>
          <a:p>
            <a:pPr lvl="1"/>
            <a:r>
              <a:rPr lang="en-US" dirty="0"/>
              <a:t>Click the check box in this section to merge data across all reporting units selected for the report. This will show the results in one final table containing all reporting units combined.</a:t>
            </a:r>
            <a:endParaRPr lang="en-US" sz="2000" dirty="0"/>
          </a:p>
          <a:p>
            <a:r>
              <a:rPr lang="en-US" b="1" dirty="0"/>
              <a:t>Tags</a:t>
            </a:r>
            <a:endParaRPr lang="en-US" sz="3200" dirty="0"/>
          </a:p>
          <a:p>
            <a:pPr lvl="1"/>
            <a:r>
              <a:rPr lang="en-US" dirty="0"/>
              <a:t>This parameter allows users to identify any client demographics (e.g. ethnicity, language, etc.) they wish to filter into the report</a:t>
            </a:r>
          </a:p>
          <a:p>
            <a:r>
              <a:rPr lang="en-US" b="1" dirty="0"/>
              <a:t>Assessment Status(es)</a:t>
            </a:r>
            <a:endParaRPr lang="en-US" sz="3200" dirty="0"/>
          </a:p>
          <a:p>
            <a:pPr lvl="1"/>
            <a:r>
              <a:rPr lang="en-US" dirty="0"/>
              <a:t>This parameter allows users to select one or multiple stages of the assessment’s status for the report. By default, </a:t>
            </a:r>
            <a:r>
              <a:rPr lang="en-US" b="1" dirty="0"/>
              <a:t>Submitted</a:t>
            </a:r>
            <a:r>
              <a:rPr lang="en-US" dirty="0"/>
              <a:t> and </a:t>
            </a:r>
            <a:r>
              <a:rPr lang="en-US" b="1" dirty="0"/>
              <a:t>Approved </a:t>
            </a:r>
            <a:r>
              <a:rPr lang="en-US" dirty="0"/>
              <a:t>assessments are selected for inclusion in the report.</a:t>
            </a:r>
            <a:endParaRPr lang="en-US" sz="2800" dirty="0"/>
          </a:p>
          <a:p>
            <a:pPr lvl="1"/>
            <a:endParaRPr lang="en-US" sz="6200" dirty="0"/>
          </a:p>
          <a:p>
            <a:endParaRPr lang="en-US" sz="4800" dirty="0"/>
          </a:p>
          <a:p>
            <a:pPr marL="0" indent="0">
              <a:buNone/>
            </a:pPr>
            <a:endParaRPr lang="en-US" dirty="0"/>
          </a:p>
        </p:txBody>
      </p:sp>
      <p:pic>
        <p:nvPicPr>
          <p:cNvPr id="8" name="Picture 7">
            <a:extLst>
              <a:ext uri="{FF2B5EF4-FFF2-40B4-BE49-F238E27FC236}">
                <a16:creationId xmlns:a16="http://schemas.microsoft.com/office/drawing/2014/main" id="{0E9AD9C9-777F-40A6-A197-27ADA9148B65}"/>
              </a:ext>
            </a:extLst>
          </p:cNvPr>
          <p:cNvPicPr/>
          <p:nvPr/>
        </p:nvPicPr>
        <p:blipFill>
          <a:blip r:embed="rId3"/>
          <a:stretch>
            <a:fillRect/>
          </a:stretch>
        </p:blipFill>
        <p:spPr>
          <a:xfrm>
            <a:off x="8194815" y="660611"/>
            <a:ext cx="3432739" cy="3098588"/>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9" name="Picture 8">
            <a:extLst>
              <a:ext uri="{FF2B5EF4-FFF2-40B4-BE49-F238E27FC236}">
                <a16:creationId xmlns:a16="http://schemas.microsoft.com/office/drawing/2014/main" id="{29EBF512-7D13-42DD-9209-C3271A543B06}"/>
              </a:ext>
            </a:extLst>
          </p:cNvPr>
          <p:cNvPicPr/>
          <p:nvPr/>
        </p:nvPicPr>
        <p:blipFill>
          <a:blip r:embed="rId4"/>
          <a:stretch>
            <a:fillRect/>
          </a:stretch>
        </p:blipFill>
        <p:spPr>
          <a:xfrm>
            <a:off x="7731972" y="4234432"/>
            <a:ext cx="4143937" cy="1897269"/>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432941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5" y="1480156"/>
            <a:ext cx="7214473" cy="5134004"/>
          </a:xfrm>
        </p:spPr>
        <p:txBody>
          <a:bodyPr>
            <a:normAutofit/>
          </a:bodyPr>
          <a:lstStyle/>
          <a:p>
            <a:r>
              <a:rPr lang="en-US" b="1" dirty="0"/>
              <a:t>Age Range(s)</a:t>
            </a:r>
            <a:endParaRPr lang="en-US" dirty="0"/>
          </a:p>
          <a:p>
            <a:pPr lvl="1"/>
            <a:r>
              <a:rPr lang="en-US" dirty="0"/>
              <a:t>Users may select a specific age range for their report.</a:t>
            </a:r>
          </a:p>
          <a:p>
            <a:r>
              <a:rPr lang="en-US" b="1" dirty="0"/>
              <a:t>Gender</a:t>
            </a:r>
            <a:endParaRPr lang="en-US" sz="3200" dirty="0"/>
          </a:p>
          <a:p>
            <a:pPr lvl="1"/>
            <a:r>
              <a:rPr lang="en-US" dirty="0"/>
              <a:t>Optionally, select a gender to limit the report to a Males or Females. </a:t>
            </a:r>
          </a:p>
          <a:p>
            <a:pPr lvl="1"/>
            <a:endParaRPr lang="en-US" dirty="0"/>
          </a:p>
          <a:p>
            <a:r>
              <a:rPr lang="en-US" dirty="0"/>
              <a:t>Click the ‘Save’ button at the top of the parameters box to save the changes made.</a:t>
            </a:r>
          </a:p>
        </p:txBody>
      </p:sp>
      <p:pic>
        <p:nvPicPr>
          <p:cNvPr id="6" name="Picture 5">
            <a:extLst>
              <a:ext uri="{FF2B5EF4-FFF2-40B4-BE49-F238E27FC236}">
                <a16:creationId xmlns:a16="http://schemas.microsoft.com/office/drawing/2014/main" id="{659935E2-34BB-4DCF-AA2A-B2BCBDD1DB0C}"/>
              </a:ext>
            </a:extLst>
          </p:cNvPr>
          <p:cNvPicPr/>
          <p:nvPr/>
        </p:nvPicPr>
        <p:blipFill>
          <a:blip r:embed="rId3"/>
          <a:stretch>
            <a:fillRect/>
          </a:stretch>
        </p:blipFill>
        <p:spPr>
          <a:xfrm>
            <a:off x="7724316" y="2517316"/>
            <a:ext cx="3846795" cy="1325563"/>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9" name="Picture 8">
            <a:extLst>
              <a:ext uri="{FF2B5EF4-FFF2-40B4-BE49-F238E27FC236}">
                <a16:creationId xmlns:a16="http://schemas.microsoft.com/office/drawing/2014/main" id="{0FF5928B-ED66-41EF-92F6-F08B6C7D19DB}"/>
              </a:ext>
            </a:extLst>
          </p:cNvPr>
          <p:cNvPicPr/>
          <p:nvPr/>
        </p:nvPicPr>
        <p:blipFill>
          <a:blip r:embed="rId4"/>
          <a:stretch>
            <a:fillRect/>
          </a:stretch>
        </p:blipFill>
        <p:spPr>
          <a:xfrm>
            <a:off x="7867649" y="365194"/>
            <a:ext cx="3109923" cy="1723249"/>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9189898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86B1-820C-46EB-9B19-673CF9947344}"/>
              </a:ext>
            </a:extLst>
          </p:cNvPr>
          <p:cNvSpPr>
            <a:spLocks noGrp="1"/>
          </p:cNvSpPr>
          <p:nvPr>
            <p:ph type="title"/>
          </p:nvPr>
        </p:nvSpPr>
        <p:spPr>
          <a:xfrm>
            <a:off x="173814" y="175019"/>
            <a:ext cx="8376920" cy="971233"/>
          </a:xfrm>
        </p:spPr>
        <p:txBody>
          <a:bodyPr/>
          <a:lstStyle/>
          <a:p>
            <a:r>
              <a:rPr lang="en-US" dirty="0"/>
              <a:t>Running the Report</a:t>
            </a:r>
          </a:p>
        </p:txBody>
      </p:sp>
      <p:pic>
        <p:nvPicPr>
          <p:cNvPr id="11" name="Picture 10">
            <a:extLst>
              <a:ext uri="{FF2B5EF4-FFF2-40B4-BE49-F238E27FC236}">
                <a16:creationId xmlns:a16="http://schemas.microsoft.com/office/drawing/2014/main" id="{E5E4BE1E-075B-42F2-B3AB-45E89AC44341}"/>
              </a:ext>
            </a:extLst>
          </p:cNvPr>
          <p:cNvPicPr>
            <a:picLocks noChangeAspect="1"/>
          </p:cNvPicPr>
          <p:nvPr/>
        </p:nvPicPr>
        <p:blipFill rotWithShape="1">
          <a:blip r:embed="rId3"/>
          <a:srcRect b="41051"/>
          <a:stretch/>
        </p:blipFill>
        <p:spPr>
          <a:xfrm>
            <a:off x="5405008" y="1739541"/>
            <a:ext cx="6786992" cy="2034899"/>
          </a:xfrm>
          <a:prstGeom prst="rect">
            <a:avLst/>
          </a:prstGeom>
        </p:spPr>
      </p:pic>
      <p:sp>
        <p:nvSpPr>
          <p:cNvPr id="12" name="Content Placeholder 2">
            <a:extLst>
              <a:ext uri="{FF2B5EF4-FFF2-40B4-BE49-F238E27FC236}">
                <a16:creationId xmlns:a16="http://schemas.microsoft.com/office/drawing/2014/main" id="{F3F2BFE4-20EB-464E-9FCE-EB8F866C327D}"/>
              </a:ext>
            </a:extLst>
          </p:cNvPr>
          <p:cNvSpPr>
            <a:spLocks noGrp="1"/>
          </p:cNvSpPr>
          <p:nvPr>
            <p:ph sz="quarter" idx="11"/>
          </p:nvPr>
        </p:nvSpPr>
        <p:spPr>
          <a:xfrm>
            <a:off x="173814" y="1527925"/>
            <a:ext cx="5139574" cy="5223251"/>
          </a:xfrm>
        </p:spPr>
        <p:txBody>
          <a:bodyPr>
            <a:normAutofit/>
          </a:bodyPr>
          <a:lstStyle/>
          <a:p>
            <a:pPr marL="514350" indent="-514350">
              <a:lnSpc>
                <a:spcPct val="120000"/>
              </a:lnSpc>
              <a:buFont typeface="+mj-lt"/>
              <a:buAutoNum type="arabicPeriod"/>
            </a:pPr>
            <a:r>
              <a:rPr lang="en-US" dirty="0"/>
              <a:t>Select the record from the </a:t>
            </a:r>
            <a:r>
              <a:rPr lang="en-US" b="1" dirty="0"/>
              <a:t>Reports</a:t>
            </a:r>
            <a:r>
              <a:rPr lang="en-US" dirty="0"/>
              <a:t> tab</a:t>
            </a:r>
          </a:p>
          <a:p>
            <a:pPr marL="514350" indent="-514350">
              <a:lnSpc>
                <a:spcPct val="120000"/>
              </a:lnSpc>
              <a:buFont typeface="+mj-lt"/>
              <a:buAutoNum type="arabicPeriod"/>
            </a:pPr>
            <a:r>
              <a:rPr lang="en-US" dirty="0"/>
              <a:t>Click on the “</a:t>
            </a:r>
            <a:r>
              <a:rPr lang="en-US" b="1" dirty="0"/>
              <a:t>Impact Report</a:t>
            </a:r>
            <a:r>
              <a:rPr lang="en-US" dirty="0"/>
              <a:t>” template; or double click on the template already established in you Personal Reports tab to modify you existing template.</a:t>
            </a:r>
          </a:p>
          <a:p>
            <a:pPr marL="914400" lvl="1" indent="-457200">
              <a:lnSpc>
                <a:spcPct val="120000"/>
              </a:lnSpc>
              <a:buFont typeface="+mj-lt"/>
              <a:buAutoNum type="alphaLcParenR"/>
            </a:pPr>
            <a:endParaRPr lang="en-US" dirty="0"/>
          </a:p>
          <a:p>
            <a:pPr marL="514350" indent="-514350">
              <a:lnSpc>
                <a:spcPct val="120000"/>
              </a:lnSpc>
              <a:buFont typeface="+mj-lt"/>
              <a:buAutoNum type="arabicPeriod" startAt="3"/>
            </a:pPr>
            <a:endParaRPr lang="en-US" dirty="0"/>
          </a:p>
        </p:txBody>
      </p:sp>
      <p:pic>
        <p:nvPicPr>
          <p:cNvPr id="13" name="Picture 12">
            <a:extLst>
              <a:ext uri="{FF2B5EF4-FFF2-40B4-BE49-F238E27FC236}">
                <a16:creationId xmlns:a16="http://schemas.microsoft.com/office/drawing/2014/main" id="{2509ED9C-0E2A-40A4-8714-48DCB7433891}"/>
              </a:ext>
            </a:extLst>
          </p:cNvPr>
          <p:cNvPicPr/>
          <p:nvPr/>
        </p:nvPicPr>
        <p:blipFill rotWithShape="1">
          <a:blip r:embed="rId4"/>
          <a:srcRect r="1757" b="-1070"/>
          <a:stretch/>
        </p:blipFill>
        <p:spPr>
          <a:xfrm>
            <a:off x="5486400" y="2426753"/>
            <a:ext cx="2988025" cy="509488"/>
          </a:xfrm>
          <a:prstGeom prst="rect">
            <a:avLst/>
          </a:prstGeom>
          <a:ln>
            <a:solidFill>
              <a:schemeClr val="bg1">
                <a:lumMod val="75000"/>
              </a:schemeClr>
            </a:solidFill>
          </a:ln>
          <a:effectLst>
            <a:outerShdw blurRad="50800" dist="38100" dir="8100000" algn="tr" rotWithShape="0">
              <a:prstClr val="black">
                <a:alpha val="40000"/>
              </a:prstClr>
            </a:outerShdw>
          </a:effectLst>
        </p:spPr>
      </p:pic>
      <p:sp>
        <p:nvSpPr>
          <p:cNvPr id="14" name="Rectangle 13">
            <a:extLst>
              <a:ext uri="{FF2B5EF4-FFF2-40B4-BE49-F238E27FC236}">
                <a16:creationId xmlns:a16="http://schemas.microsoft.com/office/drawing/2014/main" id="{83621C3B-084E-4E66-8C53-3972E5C5ADB5}"/>
              </a:ext>
            </a:extLst>
          </p:cNvPr>
          <p:cNvSpPr/>
          <p:nvPr/>
        </p:nvSpPr>
        <p:spPr>
          <a:xfrm>
            <a:off x="7275253" y="2426753"/>
            <a:ext cx="547947" cy="1743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82619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86B1-820C-46EB-9B19-673CF9947344}"/>
              </a:ext>
            </a:extLst>
          </p:cNvPr>
          <p:cNvSpPr>
            <a:spLocks noGrp="1"/>
          </p:cNvSpPr>
          <p:nvPr>
            <p:ph type="title"/>
          </p:nvPr>
        </p:nvSpPr>
        <p:spPr>
          <a:xfrm>
            <a:off x="173814" y="175019"/>
            <a:ext cx="8376920" cy="971233"/>
          </a:xfrm>
        </p:spPr>
        <p:txBody>
          <a:bodyPr/>
          <a:lstStyle/>
          <a:p>
            <a:r>
              <a:rPr lang="en-US" dirty="0"/>
              <a:t>Running the Report</a:t>
            </a:r>
          </a:p>
        </p:txBody>
      </p:sp>
      <p:sp>
        <p:nvSpPr>
          <p:cNvPr id="12" name="Content Placeholder 2">
            <a:extLst>
              <a:ext uri="{FF2B5EF4-FFF2-40B4-BE49-F238E27FC236}">
                <a16:creationId xmlns:a16="http://schemas.microsoft.com/office/drawing/2014/main" id="{F3F2BFE4-20EB-464E-9FCE-EB8F866C327D}"/>
              </a:ext>
            </a:extLst>
          </p:cNvPr>
          <p:cNvSpPr>
            <a:spLocks noGrp="1"/>
          </p:cNvSpPr>
          <p:nvPr>
            <p:ph sz="quarter" idx="11"/>
          </p:nvPr>
        </p:nvSpPr>
        <p:spPr>
          <a:xfrm>
            <a:off x="3403600" y="1527925"/>
            <a:ext cx="8625548" cy="5223251"/>
          </a:xfrm>
        </p:spPr>
        <p:txBody>
          <a:bodyPr>
            <a:normAutofit fontScale="92500" lnSpcReduction="10000"/>
          </a:bodyPr>
          <a:lstStyle/>
          <a:p>
            <a:pPr marL="514350" indent="-514350">
              <a:lnSpc>
                <a:spcPct val="120000"/>
              </a:lnSpc>
              <a:buFont typeface="+mj-lt"/>
              <a:buAutoNum type="arabicPeriod" startAt="3"/>
            </a:pPr>
            <a:r>
              <a:rPr lang="en-US" dirty="0"/>
              <a:t>Adjust the report parameters.</a:t>
            </a:r>
          </a:p>
          <a:p>
            <a:pPr marL="514350" indent="-514350">
              <a:lnSpc>
                <a:spcPct val="120000"/>
              </a:lnSpc>
              <a:buFont typeface="+mj-lt"/>
              <a:buAutoNum type="arabicPeriod" startAt="3"/>
            </a:pPr>
            <a:r>
              <a:rPr lang="en-US" dirty="0"/>
              <a:t>Click the </a:t>
            </a:r>
            <a:r>
              <a:rPr lang="en-US" b="1" dirty="0"/>
              <a:t>Save</a:t>
            </a:r>
            <a:r>
              <a:rPr lang="en-US" dirty="0"/>
              <a:t> button at the top of the parameters box to save the changes made.</a:t>
            </a:r>
          </a:p>
          <a:p>
            <a:pPr lvl="1">
              <a:lnSpc>
                <a:spcPct val="120000"/>
              </a:lnSpc>
            </a:pPr>
            <a:r>
              <a:rPr lang="en-US" dirty="0"/>
              <a:t>This will cause the parameters region to appear to go blank, but the changes will be saved.</a:t>
            </a:r>
          </a:p>
          <a:p>
            <a:pPr marL="514350" indent="-514350">
              <a:lnSpc>
                <a:spcPct val="120000"/>
              </a:lnSpc>
              <a:buFont typeface="+mj-lt"/>
              <a:buAutoNum type="arabicPeriod" startAt="5"/>
            </a:pPr>
            <a:r>
              <a:rPr lang="en-US" dirty="0"/>
              <a:t>Select the same record from the </a:t>
            </a:r>
            <a:r>
              <a:rPr lang="en-US" b="1" dirty="0"/>
              <a:t>Reports</a:t>
            </a:r>
            <a:r>
              <a:rPr lang="en-US" dirty="0"/>
              <a:t> tab again</a:t>
            </a:r>
          </a:p>
          <a:p>
            <a:pPr marL="514350" indent="-514350">
              <a:lnSpc>
                <a:spcPct val="120000"/>
              </a:lnSpc>
              <a:buFont typeface="+mj-lt"/>
              <a:buAutoNum type="arabicPeriod" startAt="5"/>
            </a:pPr>
            <a:r>
              <a:rPr lang="en-US" dirty="0"/>
              <a:t> Click on the </a:t>
            </a:r>
            <a:r>
              <a:rPr lang="en-US" b="1" dirty="0"/>
              <a:t>Run</a:t>
            </a:r>
            <a:r>
              <a:rPr lang="en-US" dirty="0"/>
              <a:t> icon at the top of the reports list</a:t>
            </a:r>
          </a:p>
          <a:p>
            <a:pPr marL="971550" lvl="1" indent="-514350">
              <a:lnSpc>
                <a:spcPct val="120000"/>
              </a:lnSpc>
              <a:buFont typeface="+mj-lt"/>
              <a:buAutoNum type="alphaLcParenR"/>
            </a:pPr>
            <a:r>
              <a:rPr lang="en-US" dirty="0"/>
              <a:t>Click on the ‘</a:t>
            </a:r>
            <a:r>
              <a:rPr lang="en-US" b="1" dirty="0"/>
              <a:t>Immediate</a:t>
            </a:r>
            <a:r>
              <a:rPr lang="en-US" dirty="0"/>
              <a:t>’ button to have the report pop up on your internet browser’s next tab.</a:t>
            </a:r>
          </a:p>
          <a:p>
            <a:pPr marL="971550" lvl="1" indent="-514350">
              <a:lnSpc>
                <a:spcPct val="120000"/>
              </a:lnSpc>
              <a:buFont typeface="+mj-lt"/>
              <a:buAutoNum type="alphaLcParenR"/>
            </a:pPr>
            <a:r>
              <a:rPr lang="en-US" dirty="0"/>
              <a:t>Alternatively, click on the ‘</a:t>
            </a:r>
            <a:r>
              <a:rPr lang="en-US" b="1" dirty="0"/>
              <a:t>Delivered</a:t>
            </a:r>
            <a:r>
              <a:rPr lang="en-US" dirty="0"/>
              <a:t>’ to have the report sent to your email account.</a:t>
            </a:r>
          </a:p>
          <a:p>
            <a:pPr marL="914400" lvl="1" indent="-457200">
              <a:lnSpc>
                <a:spcPct val="120000"/>
              </a:lnSpc>
              <a:buFont typeface="+mj-lt"/>
              <a:buAutoNum type="alphaLcParenR"/>
            </a:pPr>
            <a:endParaRPr lang="en-US" dirty="0"/>
          </a:p>
          <a:p>
            <a:pPr marL="514350" indent="-514350">
              <a:lnSpc>
                <a:spcPct val="120000"/>
              </a:lnSpc>
              <a:buFont typeface="+mj-lt"/>
              <a:buAutoNum type="arabicPeriod" startAt="3"/>
            </a:pPr>
            <a:endParaRPr lang="en-US" dirty="0"/>
          </a:p>
        </p:txBody>
      </p:sp>
      <p:pic>
        <p:nvPicPr>
          <p:cNvPr id="9" name="Picture 8">
            <a:extLst>
              <a:ext uri="{FF2B5EF4-FFF2-40B4-BE49-F238E27FC236}">
                <a16:creationId xmlns:a16="http://schemas.microsoft.com/office/drawing/2014/main" id="{A9476D48-28DD-4B7B-BF97-CB8E80B4D074}"/>
              </a:ext>
            </a:extLst>
          </p:cNvPr>
          <p:cNvPicPr/>
          <p:nvPr/>
        </p:nvPicPr>
        <p:blipFill>
          <a:blip r:embed="rId3"/>
          <a:stretch>
            <a:fillRect/>
          </a:stretch>
        </p:blipFill>
        <p:spPr>
          <a:xfrm>
            <a:off x="544654" y="1761490"/>
            <a:ext cx="2292350" cy="453390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782030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79A380D8-9586-4FAF-9C18-A7745F7E7C6E}"/>
              </a:ext>
            </a:extLst>
          </p:cNvPr>
          <p:cNvPicPr>
            <a:picLocks noChangeAspect="1"/>
          </p:cNvPicPr>
          <p:nvPr/>
        </p:nvPicPr>
        <p:blipFill>
          <a:blip r:embed="rId2"/>
          <a:stretch>
            <a:fillRect/>
          </a:stretch>
        </p:blipFill>
        <p:spPr>
          <a:xfrm>
            <a:off x="2160681" y="1655098"/>
            <a:ext cx="7841343" cy="3328192"/>
          </a:xfrm>
          <a:prstGeom prst="rect">
            <a:avLst/>
          </a:prstGeom>
          <a:ln>
            <a:solidFill>
              <a:schemeClr val="bg1">
                <a:lumMod val="75000"/>
              </a:schemeClr>
            </a:solidFill>
          </a:ln>
          <a:effectLst>
            <a:outerShdw blurRad="50800" dist="38100" dir="8100000" algn="tr" rotWithShape="0">
              <a:prstClr val="black">
                <a:alpha val="40000"/>
              </a:prstClr>
            </a:outerShdw>
          </a:effectLst>
        </p:spPr>
      </p:pic>
      <p:sp>
        <p:nvSpPr>
          <p:cNvPr id="7" name="TextBox 6">
            <a:extLst>
              <a:ext uri="{FF2B5EF4-FFF2-40B4-BE49-F238E27FC236}">
                <a16:creationId xmlns:a16="http://schemas.microsoft.com/office/drawing/2014/main" id="{2E356C89-C03A-4BA2-A9BD-13577290B46A}"/>
              </a:ext>
            </a:extLst>
          </p:cNvPr>
          <p:cNvSpPr txBox="1"/>
          <p:nvPr/>
        </p:nvSpPr>
        <p:spPr>
          <a:xfrm>
            <a:off x="284509" y="2494499"/>
            <a:ext cx="1348308" cy="1384995"/>
          </a:xfrm>
          <a:prstGeom prst="rect">
            <a:avLst/>
          </a:prstGeom>
          <a:noFill/>
        </p:spPr>
        <p:txBody>
          <a:bodyPr wrap="square" rtlCol="0">
            <a:spAutoFit/>
          </a:bodyPr>
          <a:lstStyle/>
          <a:p>
            <a:pPr algn="ctr"/>
            <a:r>
              <a:rPr lang="en-US" sz="1200" dirty="0">
                <a:solidFill>
                  <a:schemeClr val="accent6">
                    <a:lumMod val="75000"/>
                  </a:schemeClr>
                </a:solidFill>
              </a:rPr>
              <a:t>Clicking on any value will generate another report in a new tab which will show all assessments for these clients.</a:t>
            </a:r>
          </a:p>
        </p:txBody>
      </p:sp>
      <p:sp>
        <p:nvSpPr>
          <p:cNvPr id="12" name="TextBox 11">
            <a:extLst>
              <a:ext uri="{FF2B5EF4-FFF2-40B4-BE49-F238E27FC236}">
                <a16:creationId xmlns:a16="http://schemas.microsoft.com/office/drawing/2014/main" id="{CFF60517-286F-46C0-9B28-92F897D35C64}"/>
              </a:ext>
            </a:extLst>
          </p:cNvPr>
          <p:cNvSpPr txBox="1"/>
          <p:nvPr/>
        </p:nvSpPr>
        <p:spPr>
          <a:xfrm>
            <a:off x="317241" y="4408233"/>
            <a:ext cx="1558995" cy="1200329"/>
          </a:xfrm>
          <a:prstGeom prst="rect">
            <a:avLst/>
          </a:prstGeom>
          <a:noFill/>
        </p:spPr>
        <p:txBody>
          <a:bodyPr wrap="square" rtlCol="0">
            <a:spAutoFit/>
          </a:bodyPr>
          <a:lstStyle/>
          <a:p>
            <a:pPr algn="ctr"/>
            <a:r>
              <a:rPr lang="en-US" sz="1200" dirty="0">
                <a:solidFill>
                  <a:schemeClr val="accent6">
                    <a:lumMod val="75000"/>
                  </a:schemeClr>
                </a:solidFill>
              </a:rPr>
              <a:t>Items included in the report are listed and organized by domain. This report includes </a:t>
            </a:r>
            <a:r>
              <a:rPr lang="en-US" sz="1200" b="1" dirty="0">
                <a:solidFill>
                  <a:schemeClr val="accent6">
                    <a:lumMod val="75000"/>
                  </a:schemeClr>
                </a:solidFill>
              </a:rPr>
              <a:t>Life Functioning Domain </a:t>
            </a:r>
            <a:r>
              <a:rPr lang="en-US" sz="1200" dirty="0">
                <a:solidFill>
                  <a:schemeClr val="accent6">
                    <a:lumMod val="75000"/>
                  </a:schemeClr>
                </a:solidFill>
              </a:rPr>
              <a:t>Items</a:t>
            </a:r>
          </a:p>
        </p:txBody>
      </p:sp>
      <p:cxnSp>
        <p:nvCxnSpPr>
          <p:cNvPr id="13" name="Straight Arrow Connector 12">
            <a:extLst>
              <a:ext uri="{FF2B5EF4-FFF2-40B4-BE49-F238E27FC236}">
                <a16:creationId xmlns:a16="http://schemas.microsoft.com/office/drawing/2014/main" id="{6EA82E1A-BD01-4C31-94BD-5C3E4393A8AB}"/>
              </a:ext>
            </a:extLst>
          </p:cNvPr>
          <p:cNvCxnSpPr>
            <a:cxnSpLocks/>
          </p:cNvCxnSpPr>
          <p:nvPr/>
        </p:nvCxnSpPr>
        <p:spPr>
          <a:xfrm flipV="1">
            <a:off x="1570902" y="3062852"/>
            <a:ext cx="778851" cy="130402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7" name="Straight Arrow Connector 16">
            <a:extLst>
              <a:ext uri="{FF2B5EF4-FFF2-40B4-BE49-F238E27FC236}">
                <a16:creationId xmlns:a16="http://schemas.microsoft.com/office/drawing/2014/main" id="{8CDF2280-081E-4CC3-9FD7-6C563443803E}"/>
              </a:ext>
            </a:extLst>
          </p:cNvPr>
          <p:cNvCxnSpPr>
            <a:cxnSpLocks/>
          </p:cNvCxnSpPr>
          <p:nvPr/>
        </p:nvCxnSpPr>
        <p:spPr>
          <a:xfrm>
            <a:off x="1557585" y="2710827"/>
            <a:ext cx="3518055" cy="4261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5" name="TextBox 24">
            <a:extLst>
              <a:ext uri="{FF2B5EF4-FFF2-40B4-BE49-F238E27FC236}">
                <a16:creationId xmlns:a16="http://schemas.microsoft.com/office/drawing/2014/main" id="{59BD0296-6C3D-4D9D-8559-7255AAFA69C5}"/>
              </a:ext>
            </a:extLst>
          </p:cNvPr>
          <p:cNvSpPr txBox="1"/>
          <p:nvPr/>
        </p:nvSpPr>
        <p:spPr>
          <a:xfrm>
            <a:off x="2913853" y="195751"/>
            <a:ext cx="3444417" cy="1015663"/>
          </a:xfrm>
          <a:prstGeom prst="rect">
            <a:avLst/>
          </a:prstGeom>
          <a:noFill/>
        </p:spPr>
        <p:txBody>
          <a:bodyPr wrap="square" rtlCol="0">
            <a:spAutoFit/>
          </a:bodyPr>
          <a:lstStyle/>
          <a:p>
            <a:pPr algn="ctr"/>
            <a:r>
              <a:rPr lang="en-US" sz="1200" b="1" dirty="0">
                <a:solidFill>
                  <a:schemeClr val="accent6">
                    <a:lumMod val="75000"/>
                  </a:schemeClr>
                </a:solidFill>
              </a:rPr>
              <a:t>Resolved </a:t>
            </a:r>
            <a:r>
              <a:rPr lang="en-US" sz="1200" dirty="0">
                <a:solidFill>
                  <a:schemeClr val="accent6">
                    <a:lumMod val="75000"/>
                  </a:schemeClr>
                </a:solidFill>
              </a:rPr>
              <a:t>column shows the proportion of client who had an actionable presenting item which was resolved to a score of 0 or 1 by Time 2, which is often discharge, but could be latest schedule update if selected as the To Assessment.</a:t>
            </a:r>
          </a:p>
        </p:txBody>
      </p:sp>
      <p:cxnSp>
        <p:nvCxnSpPr>
          <p:cNvPr id="26" name="Straight Arrow Connector 25">
            <a:extLst>
              <a:ext uri="{FF2B5EF4-FFF2-40B4-BE49-F238E27FC236}">
                <a16:creationId xmlns:a16="http://schemas.microsoft.com/office/drawing/2014/main" id="{C64A4152-8968-403A-8DA2-0923F9463061}"/>
              </a:ext>
            </a:extLst>
          </p:cNvPr>
          <p:cNvCxnSpPr>
            <a:cxnSpLocks/>
          </p:cNvCxnSpPr>
          <p:nvPr/>
        </p:nvCxnSpPr>
        <p:spPr>
          <a:xfrm>
            <a:off x="4774248" y="1193541"/>
            <a:ext cx="1488926" cy="78336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4" name="TextBox 33">
            <a:extLst>
              <a:ext uri="{FF2B5EF4-FFF2-40B4-BE49-F238E27FC236}">
                <a16:creationId xmlns:a16="http://schemas.microsoft.com/office/drawing/2014/main" id="{400104A8-508D-44B6-B682-4E659112EC51}"/>
              </a:ext>
            </a:extLst>
          </p:cNvPr>
          <p:cNvSpPr txBox="1"/>
          <p:nvPr/>
        </p:nvSpPr>
        <p:spPr>
          <a:xfrm>
            <a:off x="2021530" y="5153448"/>
            <a:ext cx="2310966" cy="1015663"/>
          </a:xfrm>
          <a:prstGeom prst="rect">
            <a:avLst/>
          </a:prstGeom>
          <a:noFill/>
        </p:spPr>
        <p:txBody>
          <a:bodyPr wrap="square" rtlCol="0">
            <a:spAutoFit/>
          </a:bodyPr>
          <a:lstStyle/>
          <a:p>
            <a:pPr algn="ctr"/>
            <a:r>
              <a:rPr lang="en-US" sz="1200" b="1" dirty="0">
                <a:solidFill>
                  <a:schemeClr val="accent6">
                    <a:lumMod val="75000"/>
                  </a:schemeClr>
                </a:solidFill>
              </a:rPr>
              <a:t>Social Functioning Presenting – </a:t>
            </a:r>
            <a:r>
              <a:rPr lang="en-US" sz="1200" dirty="0">
                <a:solidFill>
                  <a:schemeClr val="accent6">
                    <a:lumMod val="75000"/>
                  </a:schemeClr>
                </a:solidFill>
              </a:rPr>
              <a:t>for the Social Functioning Item, nine (56%) clients scored a 2 or 3 out of 16 clients scored for this item. </a:t>
            </a:r>
          </a:p>
        </p:txBody>
      </p:sp>
      <p:cxnSp>
        <p:nvCxnSpPr>
          <p:cNvPr id="35" name="Straight Arrow Connector 34">
            <a:extLst>
              <a:ext uri="{FF2B5EF4-FFF2-40B4-BE49-F238E27FC236}">
                <a16:creationId xmlns:a16="http://schemas.microsoft.com/office/drawing/2014/main" id="{AE0D7B5D-7A79-4C56-BC18-5BA10AC66384}"/>
              </a:ext>
            </a:extLst>
          </p:cNvPr>
          <p:cNvCxnSpPr>
            <a:cxnSpLocks/>
          </p:cNvCxnSpPr>
          <p:nvPr/>
        </p:nvCxnSpPr>
        <p:spPr>
          <a:xfrm flipV="1">
            <a:off x="3793346" y="3497395"/>
            <a:ext cx="1282294" cy="169716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9" name="TextBox 38">
            <a:extLst>
              <a:ext uri="{FF2B5EF4-FFF2-40B4-BE49-F238E27FC236}">
                <a16:creationId xmlns:a16="http://schemas.microsoft.com/office/drawing/2014/main" id="{197F7A90-DCBF-4BE9-9311-1CBA2853FF7B}"/>
              </a:ext>
            </a:extLst>
          </p:cNvPr>
          <p:cNvSpPr txBox="1"/>
          <p:nvPr/>
        </p:nvSpPr>
        <p:spPr>
          <a:xfrm>
            <a:off x="4402295" y="5166366"/>
            <a:ext cx="2265705" cy="830997"/>
          </a:xfrm>
          <a:prstGeom prst="rect">
            <a:avLst/>
          </a:prstGeom>
          <a:noFill/>
        </p:spPr>
        <p:txBody>
          <a:bodyPr wrap="square" rtlCol="0">
            <a:spAutoFit/>
          </a:bodyPr>
          <a:lstStyle/>
          <a:p>
            <a:pPr algn="ctr"/>
            <a:r>
              <a:rPr lang="en-US" sz="1200" b="1" dirty="0">
                <a:solidFill>
                  <a:schemeClr val="accent6">
                    <a:lumMod val="75000"/>
                  </a:schemeClr>
                </a:solidFill>
              </a:rPr>
              <a:t>Social Functioning Resolved </a:t>
            </a:r>
            <a:r>
              <a:rPr lang="en-US" sz="1200" dirty="0">
                <a:solidFill>
                  <a:schemeClr val="accent6">
                    <a:lumMod val="75000"/>
                  </a:schemeClr>
                </a:solidFill>
              </a:rPr>
              <a:t>– for the nine clients who presented with a score of 2 or 3, one (11%) had a score of 0 or 1 at Time 2</a:t>
            </a:r>
          </a:p>
        </p:txBody>
      </p:sp>
      <p:cxnSp>
        <p:nvCxnSpPr>
          <p:cNvPr id="45" name="Straight Arrow Connector 44">
            <a:extLst>
              <a:ext uri="{FF2B5EF4-FFF2-40B4-BE49-F238E27FC236}">
                <a16:creationId xmlns:a16="http://schemas.microsoft.com/office/drawing/2014/main" id="{4C472EC1-4B14-4055-86B8-56662A18962F}"/>
              </a:ext>
            </a:extLst>
          </p:cNvPr>
          <p:cNvCxnSpPr>
            <a:cxnSpLocks/>
            <a:stCxn id="39" idx="0"/>
          </p:cNvCxnSpPr>
          <p:nvPr/>
        </p:nvCxnSpPr>
        <p:spPr>
          <a:xfrm flipV="1">
            <a:off x="5535148" y="3497395"/>
            <a:ext cx="888688" cy="166897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6" name="Straight Arrow Connector 55">
            <a:extLst>
              <a:ext uri="{FF2B5EF4-FFF2-40B4-BE49-F238E27FC236}">
                <a16:creationId xmlns:a16="http://schemas.microsoft.com/office/drawing/2014/main" id="{837CFFA0-A0DF-4289-B0D5-3517A9B1CE22}"/>
              </a:ext>
            </a:extLst>
          </p:cNvPr>
          <p:cNvCxnSpPr>
            <a:cxnSpLocks/>
          </p:cNvCxnSpPr>
          <p:nvPr/>
        </p:nvCxnSpPr>
        <p:spPr>
          <a:xfrm flipV="1">
            <a:off x="7036075" y="3497395"/>
            <a:ext cx="743505" cy="165172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0" name="Straight Arrow Connector 69">
            <a:extLst>
              <a:ext uri="{FF2B5EF4-FFF2-40B4-BE49-F238E27FC236}">
                <a16:creationId xmlns:a16="http://schemas.microsoft.com/office/drawing/2014/main" id="{ECA37884-1EDA-48DC-AD6A-1F9420A33935}"/>
              </a:ext>
            </a:extLst>
          </p:cNvPr>
          <p:cNvCxnSpPr>
            <a:cxnSpLocks/>
          </p:cNvCxnSpPr>
          <p:nvPr/>
        </p:nvCxnSpPr>
        <p:spPr>
          <a:xfrm flipH="1">
            <a:off x="9693510" y="3497395"/>
            <a:ext cx="566909"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72" name="TextBox 71">
            <a:extLst>
              <a:ext uri="{FF2B5EF4-FFF2-40B4-BE49-F238E27FC236}">
                <a16:creationId xmlns:a16="http://schemas.microsoft.com/office/drawing/2014/main" id="{3ABA0D45-0ED1-42ED-A11C-5A3F8888D663}"/>
              </a:ext>
            </a:extLst>
          </p:cNvPr>
          <p:cNvSpPr txBox="1"/>
          <p:nvPr/>
        </p:nvSpPr>
        <p:spPr>
          <a:xfrm>
            <a:off x="6437778" y="181776"/>
            <a:ext cx="3473275" cy="1015663"/>
          </a:xfrm>
          <a:prstGeom prst="rect">
            <a:avLst/>
          </a:prstGeom>
          <a:noFill/>
        </p:spPr>
        <p:txBody>
          <a:bodyPr wrap="square" rtlCol="0">
            <a:spAutoFit/>
          </a:bodyPr>
          <a:lstStyle/>
          <a:p>
            <a:pPr algn="ctr"/>
            <a:r>
              <a:rPr lang="en-US" sz="1200" b="1" dirty="0">
                <a:solidFill>
                  <a:schemeClr val="accent6">
                    <a:lumMod val="75000"/>
                  </a:schemeClr>
                </a:solidFill>
              </a:rPr>
              <a:t>Improved </a:t>
            </a:r>
            <a:r>
              <a:rPr lang="en-US" sz="1200" dirty="0">
                <a:solidFill>
                  <a:schemeClr val="accent6">
                    <a:lumMod val="75000"/>
                  </a:schemeClr>
                </a:solidFill>
              </a:rPr>
              <a:t>column represents the proportion of clients who had an actionable presenting item which improved in any way at Time 2. This includes all those in the Resolved column plus any items which presented as a score of 3 and improved to a score of 2.</a:t>
            </a:r>
          </a:p>
        </p:txBody>
      </p:sp>
      <p:cxnSp>
        <p:nvCxnSpPr>
          <p:cNvPr id="74" name="Straight Arrow Connector 73">
            <a:extLst>
              <a:ext uri="{FF2B5EF4-FFF2-40B4-BE49-F238E27FC236}">
                <a16:creationId xmlns:a16="http://schemas.microsoft.com/office/drawing/2014/main" id="{103CED05-2652-454E-9CEB-0A569BF6FA77}"/>
              </a:ext>
            </a:extLst>
          </p:cNvPr>
          <p:cNvCxnSpPr>
            <a:cxnSpLocks/>
            <a:stCxn id="72" idx="2"/>
          </p:cNvCxnSpPr>
          <p:nvPr/>
        </p:nvCxnSpPr>
        <p:spPr>
          <a:xfrm flipH="1">
            <a:off x="8134662" y="1197439"/>
            <a:ext cx="39754" cy="70102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76" name="TextBox 75">
            <a:extLst>
              <a:ext uri="{FF2B5EF4-FFF2-40B4-BE49-F238E27FC236}">
                <a16:creationId xmlns:a16="http://schemas.microsoft.com/office/drawing/2014/main" id="{6370197F-ABD8-4DE6-B534-EF11A2CBDE8A}"/>
              </a:ext>
            </a:extLst>
          </p:cNvPr>
          <p:cNvSpPr txBox="1"/>
          <p:nvPr/>
        </p:nvSpPr>
        <p:spPr>
          <a:xfrm>
            <a:off x="10084017" y="205430"/>
            <a:ext cx="1735843" cy="1384995"/>
          </a:xfrm>
          <a:prstGeom prst="rect">
            <a:avLst/>
          </a:prstGeom>
          <a:noFill/>
        </p:spPr>
        <p:txBody>
          <a:bodyPr wrap="square" rtlCol="0">
            <a:spAutoFit/>
          </a:bodyPr>
          <a:lstStyle/>
          <a:p>
            <a:pPr algn="ctr"/>
            <a:r>
              <a:rPr lang="en-US" sz="1200" b="1" dirty="0">
                <a:solidFill>
                  <a:schemeClr val="accent6">
                    <a:lumMod val="75000"/>
                  </a:schemeClr>
                </a:solidFill>
              </a:rPr>
              <a:t>Not Improved  </a:t>
            </a:r>
            <a:r>
              <a:rPr lang="en-US" sz="1200" dirty="0">
                <a:solidFill>
                  <a:schemeClr val="accent6">
                    <a:lumMod val="75000"/>
                  </a:schemeClr>
                </a:solidFill>
              </a:rPr>
              <a:t>column represents the proportion of clients who had an actionable presenting item which stayed the same or increased from 2 to 3  by Time 2.</a:t>
            </a:r>
          </a:p>
        </p:txBody>
      </p:sp>
      <p:cxnSp>
        <p:nvCxnSpPr>
          <p:cNvPr id="77" name="Straight Arrow Connector 76">
            <a:extLst>
              <a:ext uri="{FF2B5EF4-FFF2-40B4-BE49-F238E27FC236}">
                <a16:creationId xmlns:a16="http://schemas.microsoft.com/office/drawing/2014/main" id="{5AA0FCE9-4881-461D-ABC6-E8292B829E71}"/>
              </a:ext>
            </a:extLst>
          </p:cNvPr>
          <p:cNvCxnSpPr>
            <a:cxnSpLocks/>
          </p:cNvCxnSpPr>
          <p:nvPr/>
        </p:nvCxnSpPr>
        <p:spPr>
          <a:xfrm flipH="1">
            <a:off x="9377917" y="1193541"/>
            <a:ext cx="1049878" cy="70492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7" name="TextBox 26">
            <a:extLst>
              <a:ext uri="{FF2B5EF4-FFF2-40B4-BE49-F238E27FC236}">
                <a16:creationId xmlns:a16="http://schemas.microsoft.com/office/drawing/2014/main" id="{11619713-DDED-448E-B6A6-1787916C80AD}"/>
              </a:ext>
            </a:extLst>
          </p:cNvPr>
          <p:cNvSpPr txBox="1"/>
          <p:nvPr/>
        </p:nvSpPr>
        <p:spPr>
          <a:xfrm>
            <a:off x="372140" y="205430"/>
            <a:ext cx="1977613" cy="830997"/>
          </a:xfrm>
          <a:prstGeom prst="rect">
            <a:avLst/>
          </a:prstGeom>
          <a:noFill/>
        </p:spPr>
        <p:txBody>
          <a:bodyPr wrap="square" rtlCol="0">
            <a:spAutoFit/>
          </a:bodyPr>
          <a:lstStyle/>
          <a:p>
            <a:pPr algn="ctr"/>
            <a:r>
              <a:rPr lang="en-US" sz="1200" b="1" dirty="0">
                <a:solidFill>
                  <a:schemeClr val="accent6">
                    <a:lumMod val="75000"/>
                  </a:schemeClr>
                </a:solidFill>
              </a:rPr>
              <a:t>Presenting </a:t>
            </a:r>
            <a:r>
              <a:rPr lang="en-US" sz="1200" dirty="0">
                <a:solidFill>
                  <a:schemeClr val="accent6">
                    <a:lumMod val="75000"/>
                  </a:schemeClr>
                </a:solidFill>
              </a:rPr>
              <a:t>column shows the proportion of clients who had a 2 or 3 of those who scored the item.  </a:t>
            </a:r>
          </a:p>
        </p:txBody>
      </p:sp>
      <p:cxnSp>
        <p:nvCxnSpPr>
          <p:cNvPr id="28" name="Straight Arrow Connector 27">
            <a:extLst>
              <a:ext uri="{FF2B5EF4-FFF2-40B4-BE49-F238E27FC236}">
                <a16:creationId xmlns:a16="http://schemas.microsoft.com/office/drawing/2014/main" id="{7B7670D4-37DC-47B8-827C-FA2B510DE6F9}"/>
              </a:ext>
            </a:extLst>
          </p:cNvPr>
          <p:cNvCxnSpPr>
            <a:cxnSpLocks/>
          </p:cNvCxnSpPr>
          <p:nvPr/>
        </p:nvCxnSpPr>
        <p:spPr>
          <a:xfrm>
            <a:off x="1764205" y="960011"/>
            <a:ext cx="2885625" cy="100699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0" name="TextBox 29">
            <a:extLst>
              <a:ext uri="{FF2B5EF4-FFF2-40B4-BE49-F238E27FC236}">
                <a16:creationId xmlns:a16="http://schemas.microsoft.com/office/drawing/2014/main" id="{C7CAA947-98F0-4AE7-BE55-D55E9FB50D53}"/>
              </a:ext>
            </a:extLst>
          </p:cNvPr>
          <p:cNvSpPr txBox="1"/>
          <p:nvPr/>
        </p:nvSpPr>
        <p:spPr>
          <a:xfrm>
            <a:off x="207466" y="1162518"/>
            <a:ext cx="1875180" cy="1200329"/>
          </a:xfrm>
          <a:prstGeom prst="rect">
            <a:avLst/>
          </a:prstGeom>
          <a:noFill/>
        </p:spPr>
        <p:txBody>
          <a:bodyPr wrap="square" rtlCol="0">
            <a:spAutoFit/>
          </a:bodyPr>
          <a:lstStyle/>
          <a:p>
            <a:pPr algn="ctr"/>
            <a:r>
              <a:rPr lang="en-US" sz="1200" dirty="0">
                <a:solidFill>
                  <a:schemeClr val="accent6">
                    <a:lumMod val="75000"/>
                  </a:schemeClr>
                </a:solidFill>
              </a:rPr>
              <a:t>The number of clients counted in each row may fluctuate as clients are excluded if they did not answer or answered “N/A” on items.</a:t>
            </a:r>
          </a:p>
        </p:txBody>
      </p:sp>
      <p:cxnSp>
        <p:nvCxnSpPr>
          <p:cNvPr id="33" name="Straight Arrow Connector 32">
            <a:extLst>
              <a:ext uri="{FF2B5EF4-FFF2-40B4-BE49-F238E27FC236}">
                <a16:creationId xmlns:a16="http://schemas.microsoft.com/office/drawing/2014/main" id="{B0E89FEC-C742-402D-958C-2A1C04E93B28}"/>
              </a:ext>
            </a:extLst>
          </p:cNvPr>
          <p:cNvCxnSpPr>
            <a:cxnSpLocks/>
          </p:cNvCxnSpPr>
          <p:nvPr/>
        </p:nvCxnSpPr>
        <p:spPr>
          <a:xfrm>
            <a:off x="1983356" y="1791008"/>
            <a:ext cx="3418545" cy="127184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2" name="TextBox 51">
            <a:extLst>
              <a:ext uri="{FF2B5EF4-FFF2-40B4-BE49-F238E27FC236}">
                <a16:creationId xmlns:a16="http://schemas.microsoft.com/office/drawing/2014/main" id="{E68C96E1-D2DC-4EB8-B2C5-5A856F4EEE52}"/>
              </a:ext>
            </a:extLst>
          </p:cNvPr>
          <p:cNvSpPr txBox="1"/>
          <p:nvPr/>
        </p:nvSpPr>
        <p:spPr>
          <a:xfrm>
            <a:off x="6511109" y="5149120"/>
            <a:ext cx="2462770" cy="830997"/>
          </a:xfrm>
          <a:prstGeom prst="rect">
            <a:avLst/>
          </a:prstGeom>
          <a:noFill/>
        </p:spPr>
        <p:txBody>
          <a:bodyPr wrap="square" rtlCol="0">
            <a:spAutoFit/>
          </a:bodyPr>
          <a:lstStyle/>
          <a:p>
            <a:pPr algn="ctr"/>
            <a:r>
              <a:rPr lang="en-US" sz="1200" b="1" dirty="0">
                <a:solidFill>
                  <a:schemeClr val="accent6">
                    <a:lumMod val="75000"/>
                  </a:schemeClr>
                </a:solidFill>
              </a:rPr>
              <a:t>Social Functioning Improved </a:t>
            </a:r>
            <a:r>
              <a:rPr lang="en-US" sz="1200" dirty="0">
                <a:solidFill>
                  <a:schemeClr val="accent6">
                    <a:lumMod val="75000"/>
                  </a:schemeClr>
                </a:solidFill>
              </a:rPr>
              <a:t>– for the nine clients who presented with a score of 2 or 3, three (33%) had an improvement in score at Time 2.</a:t>
            </a:r>
          </a:p>
        </p:txBody>
      </p:sp>
      <p:sp>
        <p:nvSpPr>
          <p:cNvPr id="59" name="TextBox 58">
            <a:extLst>
              <a:ext uri="{FF2B5EF4-FFF2-40B4-BE49-F238E27FC236}">
                <a16:creationId xmlns:a16="http://schemas.microsoft.com/office/drawing/2014/main" id="{C9A76D00-24C8-493E-A60B-BE74A292512A}"/>
              </a:ext>
            </a:extLst>
          </p:cNvPr>
          <p:cNvSpPr txBox="1"/>
          <p:nvPr/>
        </p:nvSpPr>
        <p:spPr>
          <a:xfrm>
            <a:off x="10094824" y="3429000"/>
            <a:ext cx="1693781" cy="1384995"/>
          </a:xfrm>
          <a:prstGeom prst="rect">
            <a:avLst/>
          </a:prstGeom>
          <a:noFill/>
        </p:spPr>
        <p:txBody>
          <a:bodyPr wrap="square" rtlCol="0">
            <a:spAutoFit/>
          </a:bodyPr>
          <a:lstStyle/>
          <a:p>
            <a:pPr algn="ctr"/>
            <a:r>
              <a:rPr lang="en-US" sz="1200" b="1" dirty="0">
                <a:solidFill>
                  <a:schemeClr val="accent6">
                    <a:lumMod val="75000"/>
                  </a:schemeClr>
                </a:solidFill>
              </a:rPr>
              <a:t>Social Functioning Not Improved </a:t>
            </a:r>
            <a:r>
              <a:rPr lang="en-US" sz="1200" dirty="0">
                <a:solidFill>
                  <a:schemeClr val="accent6">
                    <a:lumMod val="75000"/>
                  </a:schemeClr>
                </a:solidFill>
              </a:rPr>
              <a:t>– for the nine clients who presented with a score of 2 or 3, six (66%) had the same or an increased score at Time 2.</a:t>
            </a:r>
          </a:p>
        </p:txBody>
      </p:sp>
    </p:spTree>
    <p:extLst>
      <p:ext uri="{BB962C8B-B14F-4D97-AF65-F5344CB8AC3E}">
        <p14:creationId xmlns:p14="http://schemas.microsoft.com/office/powerpoint/2010/main" val="3018210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C018FD-0447-6D4F-86C4-15F96FE04256}"/>
              </a:ext>
            </a:extLst>
          </p:cNvPr>
          <p:cNvPicPr/>
          <p:nvPr/>
        </p:nvPicPr>
        <p:blipFill rotWithShape="1">
          <a:blip r:embed="rId2"/>
          <a:srcRect l="29702" r="3864" b="60600"/>
          <a:stretch/>
        </p:blipFill>
        <p:spPr>
          <a:xfrm>
            <a:off x="393424" y="0"/>
            <a:ext cx="7520508" cy="3215928"/>
          </a:xfrm>
          <a:prstGeom prst="rect">
            <a:avLst/>
          </a:prstGeom>
        </p:spPr>
      </p:pic>
      <p:pic>
        <p:nvPicPr>
          <p:cNvPr id="4" name="Content Placeholder 3">
            <a:extLst>
              <a:ext uri="{FF2B5EF4-FFF2-40B4-BE49-F238E27FC236}">
                <a16:creationId xmlns:a16="http://schemas.microsoft.com/office/drawing/2014/main" id="{0A974135-4B5A-004B-9B6A-45784974C1C3}"/>
              </a:ext>
            </a:extLst>
          </p:cNvPr>
          <p:cNvPicPr>
            <a:picLocks noGrp="1"/>
          </p:cNvPicPr>
          <p:nvPr>
            <p:ph sz="quarter" idx="11"/>
          </p:nvPr>
        </p:nvPicPr>
        <p:blipFill>
          <a:blip r:embed="rId3"/>
          <a:stretch>
            <a:fillRect/>
          </a:stretch>
        </p:blipFill>
        <p:spPr>
          <a:xfrm>
            <a:off x="5708374" y="2339975"/>
            <a:ext cx="6090202" cy="4518025"/>
          </a:xfrm>
          <a:prstGeom prst="rect">
            <a:avLst/>
          </a:prstGeom>
          <a:ln>
            <a:solidFill>
              <a:schemeClr val="bg1">
                <a:lumMod val="75000"/>
              </a:schemeClr>
            </a:solidFill>
          </a:ln>
          <a:effectLst>
            <a:outerShdw blurRad="50800" dist="38100" dir="8100000" algn="tr" rotWithShape="0">
              <a:prstClr val="black">
                <a:alpha val="40000"/>
              </a:prstClr>
            </a:outerShdw>
          </a:effectLst>
        </p:spPr>
      </p:pic>
      <p:sp>
        <p:nvSpPr>
          <p:cNvPr id="6" name="Content Placeholder 2">
            <a:extLst>
              <a:ext uri="{FF2B5EF4-FFF2-40B4-BE49-F238E27FC236}">
                <a16:creationId xmlns:a16="http://schemas.microsoft.com/office/drawing/2014/main" id="{D802F851-B161-B947-947B-7B6C06EBF538}"/>
              </a:ext>
            </a:extLst>
          </p:cNvPr>
          <p:cNvSpPr txBox="1">
            <a:spLocks/>
          </p:cNvSpPr>
          <p:nvPr/>
        </p:nvSpPr>
        <p:spPr>
          <a:xfrm>
            <a:off x="173813" y="3215928"/>
            <a:ext cx="5398311" cy="353524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US" dirty="0"/>
              <a:t>The first pages of the report will display all of the Reporting Units which are represented by the data in the report. After that initial list of Reporting Units and the report will display the resulting tables for each reporting unit or for all reporting units combined if the Aggregate RU option was selected </a:t>
            </a:r>
          </a:p>
          <a:p>
            <a:pPr marL="514350" indent="-514350">
              <a:lnSpc>
                <a:spcPct val="120000"/>
              </a:lnSpc>
              <a:buFont typeface="+mj-lt"/>
              <a:buAutoNum type="arabicPeriod" startAt="7"/>
            </a:pPr>
            <a:r>
              <a:rPr lang="en-US" dirty="0"/>
              <a:t>Clicking on any of the hyperlink values in the table of the report will open a sub report of the clients represented by the denominator of the hyperlinked value.</a:t>
            </a:r>
          </a:p>
        </p:txBody>
      </p:sp>
    </p:spTree>
    <p:extLst>
      <p:ext uri="{BB962C8B-B14F-4D97-AF65-F5344CB8AC3E}">
        <p14:creationId xmlns:p14="http://schemas.microsoft.com/office/powerpoint/2010/main" val="53551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A1EF-F73A-4E67-A998-C2C221647C8E}"/>
              </a:ext>
            </a:extLst>
          </p:cNvPr>
          <p:cNvSpPr>
            <a:spLocks noGrp="1"/>
          </p:cNvSpPr>
          <p:nvPr>
            <p:ph type="title"/>
          </p:nvPr>
        </p:nvSpPr>
        <p:spPr/>
        <p:txBody>
          <a:bodyPr/>
          <a:lstStyle/>
          <a:p>
            <a:r>
              <a:rPr lang="en-US" dirty="0"/>
              <a:t>Key Report 02 - Caseload Progress</a:t>
            </a:r>
          </a:p>
        </p:txBody>
      </p:sp>
      <p:pic>
        <p:nvPicPr>
          <p:cNvPr id="4" name="Content Placeholder 3">
            <a:extLst>
              <a:ext uri="{FF2B5EF4-FFF2-40B4-BE49-F238E27FC236}">
                <a16:creationId xmlns:a16="http://schemas.microsoft.com/office/drawing/2014/main" id="{F5FB5480-6347-49AF-8DC3-F40323228DC2}"/>
              </a:ext>
            </a:extLst>
          </p:cNvPr>
          <p:cNvPicPr>
            <a:picLocks noGrp="1" noChangeAspect="1"/>
          </p:cNvPicPr>
          <p:nvPr>
            <p:ph sz="quarter" idx="11"/>
          </p:nvPr>
        </p:nvPicPr>
        <p:blipFill>
          <a:blip r:embed="rId3"/>
          <a:stretch>
            <a:fillRect/>
          </a:stretch>
        </p:blipFill>
        <p:spPr>
          <a:xfrm>
            <a:off x="5210538" y="1480156"/>
            <a:ext cx="6144166" cy="4768850"/>
          </a:xfrm>
          <a:prstGeom prst="rect">
            <a:avLst/>
          </a:prstGeom>
          <a:ln>
            <a:noFill/>
          </a:ln>
          <a:effectLst>
            <a:outerShdw blurRad="292100" dist="139700" dir="2700000" algn="tl" rotWithShape="0">
              <a:srgbClr val="333333">
                <a:alpha val="65000"/>
              </a:srgbClr>
            </a:outerShdw>
          </a:effectLst>
        </p:spPr>
      </p:pic>
      <p:pic>
        <p:nvPicPr>
          <p:cNvPr id="5" name="Content Placeholder 3">
            <a:extLst>
              <a:ext uri="{FF2B5EF4-FFF2-40B4-BE49-F238E27FC236}">
                <a16:creationId xmlns:a16="http://schemas.microsoft.com/office/drawing/2014/main" id="{6C095FF1-8EB1-4B2F-852A-5DA0A878DDB1}"/>
              </a:ext>
            </a:extLst>
          </p:cNvPr>
          <p:cNvPicPr>
            <a:picLocks noChangeAspect="1"/>
          </p:cNvPicPr>
          <p:nvPr/>
        </p:nvPicPr>
        <p:blipFill>
          <a:blip r:embed="rId4"/>
          <a:stretch>
            <a:fillRect/>
          </a:stretch>
        </p:blipFill>
        <p:spPr>
          <a:xfrm>
            <a:off x="2152284" y="1643500"/>
            <a:ext cx="2221596" cy="4006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23902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54EA-8A57-48A3-B95C-D1F2328C7D66}"/>
              </a:ext>
            </a:extLst>
          </p:cNvPr>
          <p:cNvSpPr>
            <a:spLocks noGrp="1"/>
          </p:cNvSpPr>
          <p:nvPr>
            <p:ph type="title"/>
          </p:nvPr>
        </p:nvSpPr>
        <p:spPr>
          <a:xfrm>
            <a:off x="123306" y="154593"/>
            <a:ext cx="10515600" cy="1054447"/>
          </a:xfrm>
        </p:spPr>
        <p:txBody>
          <a:bodyPr>
            <a:normAutofit fontScale="90000"/>
          </a:bodyPr>
          <a:lstStyle/>
          <a:p>
            <a:r>
              <a:rPr lang="en-US" dirty="0"/>
              <a:t>Key Report 04 – Domain Impact</a:t>
            </a:r>
            <a:br>
              <a:rPr lang="en-US" dirty="0"/>
            </a:br>
            <a:r>
              <a:rPr lang="en-US" dirty="0"/>
              <a:t>(TCOM Average Impact)</a:t>
            </a:r>
          </a:p>
        </p:txBody>
      </p:sp>
      <p:sp>
        <p:nvSpPr>
          <p:cNvPr id="3" name="Content Placeholder 2">
            <a:extLst>
              <a:ext uri="{FF2B5EF4-FFF2-40B4-BE49-F238E27FC236}">
                <a16:creationId xmlns:a16="http://schemas.microsoft.com/office/drawing/2014/main" id="{80291878-85A4-4DAC-B6B3-81711FF221D5}"/>
              </a:ext>
            </a:extLst>
          </p:cNvPr>
          <p:cNvSpPr>
            <a:spLocks noGrp="1"/>
          </p:cNvSpPr>
          <p:nvPr>
            <p:ph sz="quarter" idx="11"/>
          </p:nvPr>
        </p:nvSpPr>
        <p:spPr>
          <a:xfrm>
            <a:off x="269240" y="2017528"/>
            <a:ext cx="4428374" cy="3602145"/>
          </a:xfrm>
        </p:spPr>
        <p:txBody>
          <a:bodyPr>
            <a:normAutofit fontScale="92500" lnSpcReduction="10000"/>
          </a:bodyPr>
          <a:lstStyle/>
          <a:p>
            <a:pPr>
              <a:lnSpc>
                <a:spcPct val="150000"/>
              </a:lnSpc>
            </a:pPr>
            <a:r>
              <a:rPr lang="en-US" sz="2200" dirty="0"/>
              <a:t>This report shows actionable item progress by domain. User can compare time 1 average number of actionable treatment needs to time 2 average number of actionable treatment needs by domain to identify overall improvements in actionable items by domain. </a:t>
            </a:r>
          </a:p>
        </p:txBody>
      </p:sp>
      <p:pic>
        <p:nvPicPr>
          <p:cNvPr id="5" name="Picture 4">
            <a:extLst>
              <a:ext uri="{FF2B5EF4-FFF2-40B4-BE49-F238E27FC236}">
                <a16:creationId xmlns:a16="http://schemas.microsoft.com/office/drawing/2014/main" id="{ACF7398F-4CCE-4D66-9CD6-2751BFA52BB9}"/>
              </a:ext>
            </a:extLst>
          </p:cNvPr>
          <p:cNvPicPr/>
          <p:nvPr/>
        </p:nvPicPr>
        <p:blipFill rotWithShape="1">
          <a:blip r:embed="rId3"/>
          <a:srcRect t="4224"/>
          <a:stretch/>
        </p:blipFill>
        <p:spPr bwMode="auto">
          <a:xfrm>
            <a:off x="4754880" y="1696532"/>
            <a:ext cx="7167880" cy="45488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1608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24E2-A35C-459D-A119-95AFAC000CFB}"/>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543C7341-D7DC-4454-B6EE-51B105B5ADDF}"/>
              </a:ext>
            </a:extLst>
          </p:cNvPr>
          <p:cNvSpPr>
            <a:spLocks noGrp="1"/>
          </p:cNvSpPr>
          <p:nvPr>
            <p:ph sz="quarter" idx="11"/>
          </p:nvPr>
        </p:nvSpPr>
        <p:spPr>
          <a:xfrm>
            <a:off x="123306" y="1196567"/>
            <a:ext cx="7666027" cy="5530244"/>
          </a:xfrm>
        </p:spPr>
        <p:txBody>
          <a:bodyPr>
            <a:normAutofit fontScale="85000" lnSpcReduction="20000"/>
          </a:bodyPr>
          <a:lstStyle/>
          <a:p>
            <a:pPr lvl="0"/>
            <a:r>
              <a:rPr lang="en-US" dirty="0"/>
              <a:t>Once logged into your account, navigate to the Reports section to create a new report template selecting the </a:t>
            </a:r>
            <a:r>
              <a:rPr lang="en-US" b="1" dirty="0"/>
              <a:t>“TCOM Average Impact” </a:t>
            </a:r>
            <a:r>
              <a:rPr lang="en-US" dirty="0"/>
              <a:t>template; or double click on the template already established in your Personal Reports tab to modify your existing template.</a:t>
            </a:r>
            <a:endParaRPr lang="en-US" sz="3200" dirty="0"/>
          </a:p>
          <a:p>
            <a:pPr lvl="0"/>
            <a:r>
              <a:rPr lang="en-US" dirty="0"/>
              <a:t>Create a user-friendly name and description specific to the report parameters set in the template. For example, you may want to name the report “KR04 Domain Impact on </a:t>
            </a:r>
            <a:r>
              <a:rPr lang="en-US" dirty="0" err="1"/>
              <a:t>Core+Suicide</a:t>
            </a:r>
            <a:r>
              <a:rPr lang="en-US" dirty="0"/>
              <a:t> at Planned Discharge – Lodi TBS” and give it a description which states: “This report provides the average number of treatment needs per child for each of the core domains plus the Suicide Risk module – comparing initial to planned discharge.”</a:t>
            </a:r>
          </a:p>
          <a:p>
            <a:pPr lvl="0"/>
            <a:r>
              <a:rPr lang="en-US" dirty="0"/>
              <a:t>Naming Convention: We suggest that you begin names of all templates for these reports as ‘KR04 Domain Impact on XXX –’, representing that all templates belong to the same group of reports identified as ‘Key Report 04’ demonstrating impact on some set of domains (replace XXX with the specific domains).</a:t>
            </a:r>
          </a:p>
        </p:txBody>
      </p:sp>
      <p:pic>
        <p:nvPicPr>
          <p:cNvPr id="4" name="Picture 3">
            <a:extLst>
              <a:ext uri="{FF2B5EF4-FFF2-40B4-BE49-F238E27FC236}">
                <a16:creationId xmlns:a16="http://schemas.microsoft.com/office/drawing/2014/main" id="{F1F2A52C-5FEF-487D-BE66-15C3749070B9}"/>
              </a:ext>
            </a:extLst>
          </p:cNvPr>
          <p:cNvPicPr/>
          <p:nvPr/>
        </p:nvPicPr>
        <p:blipFill>
          <a:blip r:embed="rId3"/>
          <a:stretch>
            <a:fillRect/>
          </a:stretch>
        </p:blipFill>
        <p:spPr>
          <a:xfrm>
            <a:off x="8082845" y="414779"/>
            <a:ext cx="3589125" cy="6028442"/>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622948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5" y="1480156"/>
            <a:ext cx="8919095" cy="4518025"/>
          </a:xfrm>
        </p:spPr>
        <p:txBody>
          <a:bodyPr/>
          <a:lstStyle/>
          <a:p>
            <a:r>
              <a:rPr lang="en-US" dirty="0"/>
              <a:t>The Sliding Date Range is designed to allow users to select from various date ranges for the report</a:t>
            </a:r>
          </a:p>
          <a:p>
            <a:endParaRPr lang="en-US" dirty="0"/>
          </a:p>
          <a:p>
            <a:r>
              <a:rPr lang="en-US" dirty="0"/>
              <a:t>Alternatively, selecting ‘Specified Date Range’ in the Sliding Date Range parameter will allow you to adjust the ‘Start Date’ and ‘End Date’</a:t>
            </a:r>
          </a:p>
          <a:p>
            <a:endParaRPr lang="en-US" dirty="0"/>
          </a:p>
          <a:p>
            <a:r>
              <a:rPr lang="en-US" dirty="0"/>
              <a:t>The report will return all clients who were discharged in the timeframe</a:t>
            </a:r>
          </a:p>
        </p:txBody>
      </p:sp>
      <p:pic>
        <p:nvPicPr>
          <p:cNvPr id="4" name="Picture 3">
            <a:extLst>
              <a:ext uri="{FF2B5EF4-FFF2-40B4-BE49-F238E27FC236}">
                <a16:creationId xmlns:a16="http://schemas.microsoft.com/office/drawing/2014/main" id="{59C12C2E-8907-4970-8C1F-0C04F03B05F7}"/>
              </a:ext>
            </a:extLst>
          </p:cNvPr>
          <p:cNvPicPr/>
          <p:nvPr/>
        </p:nvPicPr>
        <p:blipFill>
          <a:blip r:embed="rId3"/>
          <a:stretch>
            <a:fillRect/>
          </a:stretch>
        </p:blipFill>
        <p:spPr>
          <a:xfrm>
            <a:off x="9142457" y="311926"/>
            <a:ext cx="2822646" cy="2532874"/>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5" name="Picture 4">
            <a:extLst>
              <a:ext uri="{FF2B5EF4-FFF2-40B4-BE49-F238E27FC236}">
                <a16:creationId xmlns:a16="http://schemas.microsoft.com/office/drawing/2014/main" id="{B3CCA4A7-8E50-4E6A-90D7-127930C920AB}"/>
              </a:ext>
            </a:extLst>
          </p:cNvPr>
          <p:cNvPicPr/>
          <p:nvPr/>
        </p:nvPicPr>
        <p:blipFill>
          <a:blip r:embed="rId4">
            <a:extLst>
              <a:ext uri="{28A0092B-C50C-407E-A947-70E740481C1C}">
                <a14:useLocalDpi xmlns:a14="http://schemas.microsoft.com/office/drawing/2010/main" val="0"/>
              </a:ext>
            </a:extLst>
          </a:blip>
          <a:stretch>
            <a:fillRect/>
          </a:stretch>
        </p:blipFill>
        <p:spPr>
          <a:xfrm>
            <a:off x="9142457" y="4137090"/>
            <a:ext cx="2652395" cy="1776095"/>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815460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5" y="1480156"/>
            <a:ext cx="8624103" cy="4518025"/>
          </a:xfrm>
        </p:spPr>
        <p:txBody>
          <a:bodyPr>
            <a:normAutofit fontScale="92500" lnSpcReduction="20000"/>
          </a:bodyPr>
          <a:lstStyle/>
          <a:p>
            <a:r>
              <a:rPr lang="en-US" b="1" dirty="0"/>
              <a:t>Instruments</a:t>
            </a:r>
            <a:endParaRPr lang="en-US" sz="3200" dirty="0"/>
          </a:p>
          <a:p>
            <a:pPr lvl="1"/>
            <a:r>
              <a:rPr lang="en-US" dirty="0"/>
              <a:t>‘Instruments’ allow users to select the appropriate assessment type used for the report. The user can select one.</a:t>
            </a:r>
          </a:p>
          <a:p>
            <a:pPr marL="914400" lvl="2" indent="0">
              <a:buNone/>
            </a:pPr>
            <a:endParaRPr lang="en-US" sz="2400" dirty="0"/>
          </a:p>
          <a:p>
            <a:r>
              <a:rPr lang="en-US" b="1" dirty="0"/>
              <a:t>Assessment Domain(s)</a:t>
            </a:r>
            <a:endParaRPr lang="en-US" sz="3200" dirty="0"/>
          </a:p>
          <a:p>
            <a:pPr lvl="1"/>
            <a:r>
              <a:rPr lang="en-US" dirty="0"/>
              <a:t>These are the domains of the assessment selected to produce the report on. The domains displayed will vary in each report depending on the assessment you selected in the previous parameters.</a:t>
            </a:r>
            <a:endParaRPr lang="en-US" sz="2800" dirty="0"/>
          </a:p>
          <a:p>
            <a:pPr lvl="1"/>
            <a:r>
              <a:rPr lang="en-US" dirty="0"/>
              <a:t>Click ‘Select All’ if you would like to produce a report with all the domains (not recommended).</a:t>
            </a:r>
            <a:endParaRPr lang="en-US" sz="2800" dirty="0"/>
          </a:p>
          <a:p>
            <a:pPr lvl="1"/>
            <a:r>
              <a:rPr lang="en-US" dirty="0"/>
              <a:t>To create a report with a specific domain(s) you may click the check box next to the domain(s) desired (recommended).</a:t>
            </a:r>
            <a:endParaRPr lang="en-US" sz="2800" dirty="0"/>
          </a:p>
          <a:p>
            <a:pPr lvl="1"/>
            <a:r>
              <a:rPr lang="en-US" dirty="0"/>
              <a:t>Note:  It is recommended that the user limit the report to 5-6 domains or fewer. More domains will cause the report to be difficult to read as the chart labels will overlap. A separate template can be created for sets of 5-6 domains.</a:t>
            </a:r>
          </a:p>
        </p:txBody>
      </p:sp>
      <p:pic>
        <p:nvPicPr>
          <p:cNvPr id="6" name="Picture 5">
            <a:extLst>
              <a:ext uri="{FF2B5EF4-FFF2-40B4-BE49-F238E27FC236}">
                <a16:creationId xmlns:a16="http://schemas.microsoft.com/office/drawing/2014/main" id="{D74D1D1E-20CE-42DF-A9F8-229E7C1737C9}"/>
              </a:ext>
            </a:extLst>
          </p:cNvPr>
          <p:cNvPicPr/>
          <p:nvPr/>
        </p:nvPicPr>
        <p:blipFill>
          <a:blip r:embed="rId3"/>
          <a:stretch>
            <a:fillRect/>
          </a:stretch>
        </p:blipFill>
        <p:spPr>
          <a:xfrm>
            <a:off x="8827911" y="261478"/>
            <a:ext cx="3070579" cy="2583322"/>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8" name="Picture 7">
            <a:extLst>
              <a:ext uri="{FF2B5EF4-FFF2-40B4-BE49-F238E27FC236}">
                <a16:creationId xmlns:a16="http://schemas.microsoft.com/office/drawing/2014/main" id="{974B3A78-DD31-4F4D-AFC1-8154CFD03B5D}"/>
              </a:ext>
            </a:extLst>
          </p:cNvPr>
          <p:cNvPicPr/>
          <p:nvPr/>
        </p:nvPicPr>
        <p:blipFill>
          <a:blip r:embed="rId4">
            <a:extLst>
              <a:ext uri="{28A0092B-C50C-407E-A947-70E740481C1C}">
                <a14:useLocalDpi xmlns:a14="http://schemas.microsoft.com/office/drawing/2010/main" val="0"/>
              </a:ext>
            </a:extLst>
          </a:blip>
          <a:stretch>
            <a:fillRect/>
          </a:stretch>
        </p:blipFill>
        <p:spPr>
          <a:xfrm>
            <a:off x="8827911" y="4350456"/>
            <a:ext cx="3175000" cy="2246066"/>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0792306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5" y="1480156"/>
            <a:ext cx="6604661" cy="5134004"/>
          </a:xfrm>
        </p:spPr>
        <p:txBody>
          <a:bodyPr>
            <a:normAutofit fontScale="92500"/>
          </a:bodyPr>
          <a:lstStyle/>
          <a:p>
            <a:r>
              <a:rPr lang="en-US" b="1" dirty="0"/>
              <a:t>From Assessment Type</a:t>
            </a:r>
            <a:endParaRPr lang="en-US" sz="3200" dirty="0"/>
          </a:p>
          <a:p>
            <a:pPr lvl="1"/>
            <a:r>
              <a:rPr lang="en-US" dirty="0"/>
              <a:t>This parameter sets the primary boundary for the Assessment Time 1 from which the report will extract information from. Different options will appear depending on the Instrument selected. Select the ‘Initial Assessment’ for this option.</a:t>
            </a:r>
          </a:p>
          <a:p>
            <a:pPr lvl="1"/>
            <a:r>
              <a:rPr lang="en-US" dirty="0"/>
              <a:t>Note: When available, failing to select a parameter in this option </a:t>
            </a:r>
            <a:r>
              <a:rPr lang="en-US" u="sng" dirty="0"/>
              <a:t>will prevent </a:t>
            </a:r>
            <a:r>
              <a:rPr lang="en-US" dirty="0"/>
              <a:t>the report to be saved or run. Also, if there are several scheduled updates or major life events per youth, then each youth may contribute more than one data point, sometimes and often unequally. It is recommended that these options are not selected. Also, it would not make sense to select a discharge option to compare to a discharge option. </a:t>
            </a:r>
            <a:r>
              <a:rPr lang="en-US" b="1" dirty="0"/>
              <a:t>It is recommended that the user only select the Initial Assessment here.</a:t>
            </a:r>
            <a:endParaRPr lang="en-US" sz="2800" dirty="0"/>
          </a:p>
          <a:p>
            <a:endParaRPr lang="en-US" sz="4800" dirty="0"/>
          </a:p>
          <a:p>
            <a:pPr marL="0" indent="0">
              <a:buNone/>
            </a:pPr>
            <a:endParaRPr lang="en-US" dirty="0"/>
          </a:p>
        </p:txBody>
      </p:sp>
      <p:pic>
        <p:nvPicPr>
          <p:cNvPr id="7" name="Picture 6">
            <a:extLst>
              <a:ext uri="{FF2B5EF4-FFF2-40B4-BE49-F238E27FC236}">
                <a16:creationId xmlns:a16="http://schemas.microsoft.com/office/drawing/2014/main" id="{58D12EC1-1476-4ECC-AF96-B0C77FADBE78}"/>
              </a:ext>
            </a:extLst>
          </p:cNvPr>
          <p:cNvPicPr/>
          <p:nvPr/>
        </p:nvPicPr>
        <p:blipFill>
          <a:blip r:embed="rId3"/>
          <a:stretch>
            <a:fillRect/>
          </a:stretch>
        </p:blipFill>
        <p:spPr>
          <a:xfrm>
            <a:off x="7121336" y="817373"/>
            <a:ext cx="4303020" cy="2162893"/>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091696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5" y="1480156"/>
            <a:ext cx="7214473" cy="5134004"/>
          </a:xfrm>
        </p:spPr>
        <p:txBody>
          <a:bodyPr>
            <a:normAutofit/>
          </a:bodyPr>
          <a:lstStyle/>
          <a:p>
            <a:r>
              <a:rPr lang="en-US" b="1" dirty="0"/>
              <a:t>Discharge Assessment Type(s)</a:t>
            </a:r>
            <a:endParaRPr lang="en-US" sz="3200" dirty="0"/>
          </a:p>
          <a:p>
            <a:pPr lvl="1"/>
            <a:r>
              <a:rPr lang="en-US" dirty="0"/>
              <a:t>This parameter sets the secondary boundary for the </a:t>
            </a:r>
            <a:r>
              <a:rPr lang="en-US" i="1" dirty="0"/>
              <a:t>Assessment Time 2</a:t>
            </a:r>
            <a:r>
              <a:rPr lang="en-US" dirty="0"/>
              <a:t> from which the report will extract information from.</a:t>
            </a:r>
            <a:endParaRPr lang="en-US" sz="2800" dirty="0"/>
          </a:p>
          <a:p>
            <a:r>
              <a:rPr lang="en-US" dirty="0"/>
              <a:t>Note: After running the report, the ‘To Assessment Type’ parameter will be displayed as ‘Discharge Reasons’ in the results.</a:t>
            </a:r>
          </a:p>
          <a:p>
            <a:endParaRPr lang="en-US" sz="4800" dirty="0"/>
          </a:p>
          <a:p>
            <a:pPr marL="0" indent="0">
              <a:buNone/>
            </a:pPr>
            <a:endParaRPr lang="en-US" dirty="0"/>
          </a:p>
        </p:txBody>
      </p:sp>
      <p:pic>
        <p:nvPicPr>
          <p:cNvPr id="6" name="Picture 5">
            <a:extLst>
              <a:ext uri="{FF2B5EF4-FFF2-40B4-BE49-F238E27FC236}">
                <a16:creationId xmlns:a16="http://schemas.microsoft.com/office/drawing/2014/main" id="{8C5BC9EC-A5C2-4D80-9C79-967346CF2FFD}"/>
              </a:ext>
            </a:extLst>
          </p:cNvPr>
          <p:cNvPicPr/>
          <p:nvPr/>
        </p:nvPicPr>
        <p:blipFill>
          <a:blip r:embed="rId3">
            <a:extLst>
              <a:ext uri="{28A0092B-C50C-407E-A947-70E740481C1C}">
                <a14:useLocalDpi xmlns:a14="http://schemas.microsoft.com/office/drawing/2010/main" val="0"/>
              </a:ext>
            </a:extLst>
          </a:blip>
          <a:stretch>
            <a:fillRect/>
          </a:stretch>
        </p:blipFill>
        <p:spPr>
          <a:xfrm>
            <a:off x="7658806" y="1480156"/>
            <a:ext cx="4171950" cy="1123809"/>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3032412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2665-2E3F-48E1-9CD7-3203861FEBBD}"/>
              </a:ext>
            </a:extLst>
          </p:cNvPr>
          <p:cNvSpPr>
            <a:spLocks noGrp="1"/>
          </p:cNvSpPr>
          <p:nvPr>
            <p:ph type="title"/>
          </p:nvPr>
        </p:nvSpPr>
        <p:spPr/>
        <p:txBody>
          <a:bodyPr/>
          <a:lstStyle/>
          <a:p>
            <a:r>
              <a:rPr lang="en-US" dirty="0"/>
              <a:t>Establishing a Template</a:t>
            </a:r>
          </a:p>
        </p:txBody>
      </p:sp>
      <p:sp>
        <p:nvSpPr>
          <p:cNvPr id="3" name="Content Placeholder 2">
            <a:extLst>
              <a:ext uri="{FF2B5EF4-FFF2-40B4-BE49-F238E27FC236}">
                <a16:creationId xmlns:a16="http://schemas.microsoft.com/office/drawing/2014/main" id="{1D6F3957-EEA0-4246-BDDD-D1C8A3803118}"/>
              </a:ext>
            </a:extLst>
          </p:cNvPr>
          <p:cNvSpPr>
            <a:spLocks noGrp="1"/>
          </p:cNvSpPr>
          <p:nvPr>
            <p:ph sz="quarter" idx="11"/>
          </p:nvPr>
        </p:nvSpPr>
        <p:spPr>
          <a:xfrm>
            <a:off x="123305" y="1480156"/>
            <a:ext cx="8128873" cy="5134004"/>
          </a:xfrm>
        </p:spPr>
        <p:txBody>
          <a:bodyPr>
            <a:normAutofit fontScale="85000" lnSpcReduction="20000"/>
          </a:bodyPr>
          <a:lstStyle/>
          <a:p>
            <a:r>
              <a:rPr lang="en-US" b="1" dirty="0"/>
              <a:t>Reporting Units</a:t>
            </a:r>
            <a:endParaRPr lang="en-US" sz="3200" dirty="0"/>
          </a:p>
          <a:p>
            <a:pPr lvl="1"/>
            <a:r>
              <a:rPr lang="en-US" dirty="0"/>
              <a:t>Select the appropriate reporting unit for the report.</a:t>
            </a:r>
          </a:p>
          <a:p>
            <a:pPr lvl="1"/>
            <a:endParaRPr lang="en-US" dirty="0"/>
          </a:p>
          <a:p>
            <a:pPr marL="0" indent="0">
              <a:buNone/>
            </a:pPr>
            <a:r>
              <a:rPr lang="en-US" b="1" dirty="0"/>
              <a:t>Aggregate RU</a:t>
            </a:r>
            <a:endParaRPr lang="en-US" sz="3200" dirty="0"/>
          </a:p>
          <a:p>
            <a:r>
              <a:rPr lang="en-US" dirty="0"/>
              <a:t>Click the check box in this section to merge data across all reporting units selected for the report. This will show the results in one final table containing all reporting units combined.</a:t>
            </a:r>
          </a:p>
          <a:p>
            <a:pPr marL="0" indent="0">
              <a:buNone/>
            </a:pPr>
            <a:r>
              <a:rPr lang="en-US" b="1" dirty="0"/>
              <a:t>Assessment Status(es)</a:t>
            </a:r>
          </a:p>
          <a:p>
            <a:r>
              <a:rPr lang="en-US" dirty="0"/>
              <a:t>This parameter allows users to select one or multiple stages of assessments’ status for the report. For example, the user may want to restrict the report to count treatment needs from only ‘Approved’ assessments.</a:t>
            </a:r>
          </a:p>
          <a:p>
            <a:endParaRPr lang="en-US" dirty="0"/>
          </a:p>
          <a:p>
            <a:r>
              <a:rPr lang="en-US" dirty="0"/>
              <a:t>Click the ‘Save’ button at the top of the parameters box to save the changes made.</a:t>
            </a:r>
          </a:p>
          <a:p>
            <a:endParaRPr lang="en-US" sz="4800" dirty="0"/>
          </a:p>
          <a:p>
            <a:pPr marL="0" indent="0">
              <a:buNone/>
            </a:pPr>
            <a:endParaRPr lang="en-US" dirty="0"/>
          </a:p>
        </p:txBody>
      </p:sp>
      <p:pic>
        <p:nvPicPr>
          <p:cNvPr id="6" name="Picture 5">
            <a:extLst>
              <a:ext uri="{FF2B5EF4-FFF2-40B4-BE49-F238E27FC236}">
                <a16:creationId xmlns:a16="http://schemas.microsoft.com/office/drawing/2014/main" id="{01E527FA-F6AE-4A31-A84F-223BEBEF4515}"/>
              </a:ext>
            </a:extLst>
          </p:cNvPr>
          <p:cNvPicPr/>
          <p:nvPr/>
        </p:nvPicPr>
        <p:blipFill>
          <a:blip r:embed="rId3"/>
          <a:stretch>
            <a:fillRect/>
          </a:stretch>
        </p:blipFill>
        <p:spPr>
          <a:xfrm>
            <a:off x="8524089" y="788550"/>
            <a:ext cx="3194650" cy="2774979"/>
          </a:xfrm>
          <a:prstGeom prst="rect">
            <a:avLst/>
          </a:prstGeom>
          <a:ln>
            <a:solidFill>
              <a:schemeClr val="bg1">
                <a:lumMod val="75000"/>
              </a:schemeClr>
            </a:solidFill>
          </a:ln>
          <a:effectLst>
            <a:outerShdw blurRad="50800" dist="38100" dir="8100000" algn="tr" rotWithShape="0">
              <a:prstClr val="black">
                <a:alpha val="40000"/>
              </a:prstClr>
            </a:outerShdw>
          </a:effectLst>
        </p:spPr>
      </p:pic>
      <p:pic>
        <p:nvPicPr>
          <p:cNvPr id="8" name="Picture 7">
            <a:extLst>
              <a:ext uri="{FF2B5EF4-FFF2-40B4-BE49-F238E27FC236}">
                <a16:creationId xmlns:a16="http://schemas.microsoft.com/office/drawing/2014/main" id="{46C533CC-121E-4B04-A9A4-B7B0FC238BAD}"/>
              </a:ext>
            </a:extLst>
          </p:cNvPr>
          <p:cNvPicPr/>
          <p:nvPr/>
        </p:nvPicPr>
        <p:blipFill>
          <a:blip r:embed="rId4"/>
          <a:stretch>
            <a:fillRect/>
          </a:stretch>
        </p:blipFill>
        <p:spPr>
          <a:xfrm>
            <a:off x="8524089" y="4710784"/>
            <a:ext cx="3194650" cy="1358666"/>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6855843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86B1-820C-46EB-9B19-673CF9947344}"/>
              </a:ext>
            </a:extLst>
          </p:cNvPr>
          <p:cNvSpPr>
            <a:spLocks noGrp="1"/>
          </p:cNvSpPr>
          <p:nvPr>
            <p:ph type="title"/>
          </p:nvPr>
        </p:nvSpPr>
        <p:spPr>
          <a:xfrm>
            <a:off x="173814" y="175019"/>
            <a:ext cx="8376920" cy="971233"/>
          </a:xfrm>
        </p:spPr>
        <p:txBody>
          <a:bodyPr/>
          <a:lstStyle/>
          <a:p>
            <a:r>
              <a:rPr lang="en-US" dirty="0"/>
              <a:t>Running the Report</a:t>
            </a:r>
          </a:p>
        </p:txBody>
      </p:sp>
      <p:pic>
        <p:nvPicPr>
          <p:cNvPr id="11" name="Picture 10">
            <a:extLst>
              <a:ext uri="{FF2B5EF4-FFF2-40B4-BE49-F238E27FC236}">
                <a16:creationId xmlns:a16="http://schemas.microsoft.com/office/drawing/2014/main" id="{E5E4BE1E-075B-42F2-B3AB-45E89AC44341}"/>
              </a:ext>
            </a:extLst>
          </p:cNvPr>
          <p:cNvPicPr>
            <a:picLocks noChangeAspect="1"/>
          </p:cNvPicPr>
          <p:nvPr/>
        </p:nvPicPr>
        <p:blipFill rotWithShape="1">
          <a:blip r:embed="rId3"/>
          <a:srcRect b="41051"/>
          <a:stretch/>
        </p:blipFill>
        <p:spPr>
          <a:xfrm>
            <a:off x="5405008" y="1739541"/>
            <a:ext cx="6786992" cy="2034899"/>
          </a:xfrm>
          <a:prstGeom prst="rect">
            <a:avLst/>
          </a:prstGeom>
        </p:spPr>
      </p:pic>
      <p:sp>
        <p:nvSpPr>
          <p:cNvPr id="12" name="Content Placeholder 2">
            <a:extLst>
              <a:ext uri="{FF2B5EF4-FFF2-40B4-BE49-F238E27FC236}">
                <a16:creationId xmlns:a16="http://schemas.microsoft.com/office/drawing/2014/main" id="{F3F2BFE4-20EB-464E-9FCE-EB8F866C327D}"/>
              </a:ext>
            </a:extLst>
          </p:cNvPr>
          <p:cNvSpPr>
            <a:spLocks noGrp="1"/>
          </p:cNvSpPr>
          <p:nvPr>
            <p:ph sz="quarter" idx="11"/>
          </p:nvPr>
        </p:nvSpPr>
        <p:spPr>
          <a:xfrm>
            <a:off x="173814" y="1527925"/>
            <a:ext cx="5139574" cy="5223251"/>
          </a:xfrm>
        </p:spPr>
        <p:txBody>
          <a:bodyPr>
            <a:normAutofit/>
          </a:bodyPr>
          <a:lstStyle/>
          <a:p>
            <a:pPr marL="514350" indent="-514350">
              <a:lnSpc>
                <a:spcPct val="120000"/>
              </a:lnSpc>
              <a:buFont typeface="+mj-lt"/>
              <a:buAutoNum type="arabicPeriod"/>
            </a:pPr>
            <a:r>
              <a:rPr lang="en-US" dirty="0"/>
              <a:t>Select the record from the </a:t>
            </a:r>
            <a:r>
              <a:rPr lang="en-US" b="1" dirty="0"/>
              <a:t>Reports</a:t>
            </a:r>
            <a:r>
              <a:rPr lang="en-US" dirty="0"/>
              <a:t> tab</a:t>
            </a:r>
          </a:p>
          <a:p>
            <a:pPr marL="514350" indent="-514350">
              <a:lnSpc>
                <a:spcPct val="120000"/>
              </a:lnSpc>
              <a:buFont typeface="+mj-lt"/>
              <a:buAutoNum type="arabicPeriod"/>
            </a:pPr>
            <a:r>
              <a:rPr lang="en-US" dirty="0"/>
              <a:t>Click on the “</a:t>
            </a:r>
            <a:r>
              <a:rPr lang="en-US" b="1" dirty="0"/>
              <a:t>Impact Report</a:t>
            </a:r>
            <a:r>
              <a:rPr lang="en-US" dirty="0"/>
              <a:t>” template; or double click on the template already established in you Personal Reports tab to modify you existing template.</a:t>
            </a:r>
          </a:p>
          <a:p>
            <a:pPr marL="914400" lvl="1" indent="-457200">
              <a:lnSpc>
                <a:spcPct val="120000"/>
              </a:lnSpc>
              <a:buFont typeface="+mj-lt"/>
              <a:buAutoNum type="alphaLcParenR"/>
            </a:pPr>
            <a:endParaRPr lang="en-US" dirty="0"/>
          </a:p>
          <a:p>
            <a:pPr marL="514350" indent="-514350">
              <a:lnSpc>
                <a:spcPct val="120000"/>
              </a:lnSpc>
              <a:buFont typeface="+mj-lt"/>
              <a:buAutoNum type="arabicPeriod" startAt="3"/>
            </a:pPr>
            <a:endParaRPr lang="en-US" dirty="0"/>
          </a:p>
        </p:txBody>
      </p:sp>
      <p:pic>
        <p:nvPicPr>
          <p:cNvPr id="13" name="Picture 12">
            <a:extLst>
              <a:ext uri="{FF2B5EF4-FFF2-40B4-BE49-F238E27FC236}">
                <a16:creationId xmlns:a16="http://schemas.microsoft.com/office/drawing/2014/main" id="{2509ED9C-0E2A-40A4-8714-48DCB7433891}"/>
              </a:ext>
            </a:extLst>
          </p:cNvPr>
          <p:cNvPicPr/>
          <p:nvPr/>
        </p:nvPicPr>
        <p:blipFill rotWithShape="1">
          <a:blip r:embed="rId4"/>
          <a:srcRect r="1757" b="-1070"/>
          <a:stretch/>
        </p:blipFill>
        <p:spPr>
          <a:xfrm>
            <a:off x="5486400" y="2426753"/>
            <a:ext cx="2988025" cy="509488"/>
          </a:xfrm>
          <a:prstGeom prst="rect">
            <a:avLst/>
          </a:prstGeom>
          <a:ln>
            <a:solidFill>
              <a:schemeClr val="bg1">
                <a:lumMod val="75000"/>
              </a:schemeClr>
            </a:solidFill>
          </a:ln>
          <a:effectLst>
            <a:outerShdw blurRad="50800" dist="38100" dir="8100000" algn="tr" rotWithShape="0">
              <a:prstClr val="black">
                <a:alpha val="40000"/>
              </a:prstClr>
            </a:outerShdw>
          </a:effectLst>
        </p:spPr>
      </p:pic>
      <p:sp>
        <p:nvSpPr>
          <p:cNvPr id="14" name="Rectangle 13">
            <a:extLst>
              <a:ext uri="{FF2B5EF4-FFF2-40B4-BE49-F238E27FC236}">
                <a16:creationId xmlns:a16="http://schemas.microsoft.com/office/drawing/2014/main" id="{83621C3B-084E-4E66-8C53-3972E5C5ADB5}"/>
              </a:ext>
            </a:extLst>
          </p:cNvPr>
          <p:cNvSpPr/>
          <p:nvPr/>
        </p:nvSpPr>
        <p:spPr>
          <a:xfrm>
            <a:off x="7275253" y="2426753"/>
            <a:ext cx="547947" cy="1743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35230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86B1-820C-46EB-9B19-673CF9947344}"/>
              </a:ext>
            </a:extLst>
          </p:cNvPr>
          <p:cNvSpPr>
            <a:spLocks noGrp="1"/>
          </p:cNvSpPr>
          <p:nvPr>
            <p:ph type="title"/>
          </p:nvPr>
        </p:nvSpPr>
        <p:spPr>
          <a:xfrm>
            <a:off x="173814" y="175019"/>
            <a:ext cx="8376920" cy="971233"/>
          </a:xfrm>
        </p:spPr>
        <p:txBody>
          <a:bodyPr/>
          <a:lstStyle/>
          <a:p>
            <a:r>
              <a:rPr lang="en-US" dirty="0"/>
              <a:t>Running the Report</a:t>
            </a:r>
          </a:p>
        </p:txBody>
      </p:sp>
      <p:sp>
        <p:nvSpPr>
          <p:cNvPr id="12" name="Content Placeholder 2">
            <a:extLst>
              <a:ext uri="{FF2B5EF4-FFF2-40B4-BE49-F238E27FC236}">
                <a16:creationId xmlns:a16="http://schemas.microsoft.com/office/drawing/2014/main" id="{F3F2BFE4-20EB-464E-9FCE-EB8F866C327D}"/>
              </a:ext>
            </a:extLst>
          </p:cNvPr>
          <p:cNvSpPr>
            <a:spLocks noGrp="1"/>
          </p:cNvSpPr>
          <p:nvPr>
            <p:ph sz="quarter" idx="11"/>
          </p:nvPr>
        </p:nvSpPr>
        <p:spPr>
          <a:xfrm>
            <a:off x="3403600" y="1527925"/>
            <a:ext cx="8625548" cy="5223251"/>
          </a:xfrm>
        </p:spPr>
        <p:txBody>
          <a:bodyPr>
            <a:normAutofit fontScale="92500" lnSpcReduction="10000"/>
          </a:bodyPr>
          <a:lstStyle/>
          <a:p>
            <a:pPr marL="514350" indent="-514350">
              <a:lnSpc>
                <a:spcPct val="120000"/>
              </a:lnSpc>
              <a:buFont typeface="+mj-lt"/>
              <a:buAutoNum type="arabicPeriod" startAt="3"/>
            </a:pPr>
            <a:r>
              <a:rPr lang="en-US" dirty="0"/>
              <a:t>Adjust the report parameters.</a:t>
            </a:r>
          </a:p>
          <a:p>
            <a:pPr marL="514350" indent="-514350">
              <a:lnSpc>
                <a:spcPct val="120000"/>
              </a:lnSpc>
              <a:buFont typeface="+mj-lt"/>
              <a:buAutoNum type="arabicPeriod" startAt="3"/>
            </a:pPr>
            <a:r>
              <a:rPr lang="en-US" dirty="0"/>
              <a:t>Click the </a:t>
            </a:r>
            <a:r>
              <a:rPr lang="en-US" b="1" dirty="0"/>
              <a:t>Save</a:t>
            </a:r>
            <a:r>
              <a:rPr lang="en-US" dirty="0"/>
              <a:t> button at the top of the parameters box to save the changes made.</a:t>
            </a:r>
          </a:p>
          <a:p>
            <a:pPr lvl="1">
              <a:lnSpc>
                <a:spcPct val="120000"/>
              </a:lnSpc>
            </a:pPr>
            <a:r>
              <a:rPr lang="en-US" dirty="0"/>
              <a:t>This will cause the parameters region to appear to go blank, but the changes will be saved.</a:t>
            </a:r>
          </a:p>
          <a:p>
            <a:pPr marL="514350" indent="-514350">
              <a:lnSpc>
                <a:spcPct val="120000"/>
              </a:lnSpc>
              <a:buFont typeface="+mj-lt"/>
              <a:buAutoNum type="arabicPeriod" startAt="5"/>
            </a:pPr>
            <a:r>
              <a:rPr lang="en-US" dirty="0"/>
              <a:t>Select the same record from the </a:t>
            </a:r>
            <a:r>
              <a:rPr lang="en-US" b="1" dirty="0"/>
              <a:t>Reports</a:t>
            </a:r>
            <a:r>
              <a:rPr lang="en-US" dirty="0"/>
              <a:t> tab again</a:t>
            </a:r>
          </a:p>
          <a:p>
            <a:pPr marL="514350" indent="-514350">
              <a:lnSpc>
                <a:spcPct val="120000"/>
              </a:lnSpc>
              <a:buFont typeface="+mj-lt"/>
              <a:buAutoNum type="arabicPeriod" startAt="5"/>
            </a:pPr>
            <a:r>
              <a:rPr lang="en-US" dirty="0"/>
              <a:t> Click on the </a:t>
            </a:r>
            <a:r>
              <a:rPr lang="en-US" b="1" dirty="0"/>
              <a:t>Run</a:t>
            </a:r>
            <a:r>
              <a:rPr lang="en-US" dirty="0"/>
              <a:t> icon at the top of the reports list</a:t>
            </a:r>
          </a:p>
          <a:p>
            <a:pPr marL="971550" lvl="1" indent="-514350">
              <a:lnSpc>
                <a:spcPct val="120000"/>
              </a:lnSpc>
              <a:buFont typeface="+mj-lt"/>
              <a:buAutoNum type="alphaLcParenR"/>
            </a:pPr>
            <a:r>
              <a:rPr lang="en-US" dirty="0"/>
              <a:t>Click on the ‘</a:t>
            </a:r>
            <a:r>
              <a:rPr lang="en-US" b="1" dirty="0"/>
              <a:t>Immediate</a:t>
            </a:r>
            <a:r>
              <a:rPr lang="en-US" dirty="0"/>
              <a:t>’ button to have the report pop up on your internet browser’s next tab.</a:t>
            </a:r>
          </a:p>
          <a:p>
            <a:pPr marL="971550" lvl="1" indent="-514350">
              <a:lnSpc>
                <a:spcPct val="120000"/>
              </a:lnSpc>
              <a:buFont typeface="+mj-lt"/>
              <a:buAutoNum type="alphaLcParenR"/>
            </a:pPr>
            <a:r>
              <a:rPr lang="en-US" dirty="0"/>
              <a:t>Alternatively, click on the ‘</a:t>
            </a:r>
            <a:r>
              <a:rPr lang="en-US" b="1" dirty="0"/>
              <a:t>Delivered</a:t>
            </a:r>
            <a:r>
              <a:rPr lang="en-US" dirty="0"/>
              <a:t>’ to have the report sent to your email account.</a:t>
            </a:r>
          </a:p>
          <a:p>
            <a:pPr marL="914400" lvl="1" indent="-457200">
              <a:lnSpc>
                <a:spcPct val="120000"/>
              </a:lnSpc>
              <a:buFont typeface="+mj-lt"/>
              <a:buAutoNum type="alphaLcParenR"/>
            </a:pPr>
            <a:endParaRPr lang="en-US" dirty="0"/>
          </a:p>
          <a:p>
            <a:pPr marL="514350" indent="-514350">
              <a:lnSpc>
                <a:spcPct val="120000"/>
              </a:lnSpc>
              <a:buFont typeface="+mj-lt"/>
              <a:buAutoNum type="arabicPeriod" startAt="3"/>
            </a:pPr>
            <a:endParaRPr lang="en-US" dirty="0"/>
          </a:p>
        </p:txBody>
      </p:sp>
      <p:pic>
        <p:nvPicPr>
          <p:cNvPr id="6" name="Picture 5">
            <a:extLst>
              <a:ext uri="{FF2B5EF4-FFF2-40B4-BE49-F238E27FC236}">
                <a16:creationId xmlns:a16="http://schemas.microsoft.com/office/drawing/2014/main" id="{1D87BCD4-6166-2741-9803-EE1310BF66F1}"/>
              </a:ext>
            </a:extLst>
          </p:cNvPr>
          <p:cNvPicPr/>
          <p:nvPr/>
        </p:nvPicPr>
        <p:blipFill rotWithShape="1">
          <a:blip r:embed="rId3"/>
          <a:srcRect l="4701" t="4224" r="67228" b="4499"/>
          <a:stretch/>
        </p:blipFill>
        <p:spPr bwMode="auto">
          <a:xfrm>
            <a:off x="303213" y="1535429"/>
            <a:ext cx="2668587" cy="48367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5619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30E94DC-1AA4-4D81-ACC0-01785CD2BB2D}"/>
              </a:ext>
            </a:extLst>
          </p:cNvPr>
          <p:cNvPicPr/>
          <p:nvPr/>
        </p:nvPicPr>
        <p:blipFill>
          <a:blip r:embed="rId3"/>
          <a:stretch>
            <a:fillRect/>
          </a:stretch>
        </p:blipFill>
        <p:spPr>
          <a:xfrm>
            <a:off x="180622" y="327379"/>
            <a:ext cx="11830756" cy="6400800"/>
          </a:xfrm>
          <a:prstGeom prst="rect">
            <a:avLst/>
          </a:prstGeom>
        </p:spPr>
      </p:pic>
    </p:spTree>
    <p:extLst>
      <p:ext uri="{BB962C8B-B14F-4D97-AF65-F5344CB8AC3E}">
        <p14:creationId xmlns:p14="http://schemas.microsoft.com/office/powerpoint/2010/main" val="55838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5640C3-C46E-4F30-8996-D2655A289F46}"/>
              </a:ext>
            </a:extLst>
          </p:cNvPr>
          <p:cNvSpPr>
            <a:spLocks noGrp="1"/>
          </p:cNvSpPr>
          <p:nvPr>
            <p:ph idx="1"/>
          </p:nvPr>
        </p:nvSpPr>
        <p:spPr>
          <a:xfrm>
            <a:off x="156557" y="1462087"/>
            <a:ext cx="11878886" cy="5175780"/>
          </a:xfrm>
        </p:spPr>
        <p:txBody>
          <a:bodyPr>
            <a:normAutofit fontScale="92500" lnSpcReduction="10000"/>
          </a:bodyPr>
          <a:lstStyle/>
          <a:p>
            <a:pPr lvl="0"/>
            <a:r>
              <a:rPr lang="en-US" b="1" dirty="0"/>
              <a:t>Key Report 03 – Item Impact Report</a:t>
            </a:r>
            <a:endParaRPr lang="en-US" sz="3200" dirty="0"/>
          </a:p>
          <a:p>
            <a:pPr lvl="1"/>
            <a:r>
              <a:rPr lang="en-US" dirty="0"/>
              <a:t>Based on the Impact template</a:t>
            </a:r>
            <a:endParaRPr lang="en-US" sz="2800" dirty="0"/>
          </a:p>
          <a:p>
            <a:pPr lvl="1"/>
            <a:r>
              <a:rPr lang="en-US" dirty="0"/>
              <a:t>Lists Time1/Time2 change percentages</a:t>
            </a:r>
            <a:endParaRPr lang="en-US" sz="2800" dirty="0"/>
          </a:p>
          <a:p>
            <a:pPr lvl="2"/>
            <a:r>
              <a:rPr lang="en-US" dirty="0"/>
              <a:t>Uses:</a:t>
            </a:r>
            <a:endParaRPr lang="en-US" sz="2400" dirty="0"/>
          </a:p>
          <a:p>
            <a:pPr lvl="3"/>
            <a:r>
              <a:rPr lang="en-US" dirty="0"/>
              <a:t>Identifies proportions who were actionable at initial</a:t>
            </a:r>
            <a:endParaRPr lang="en-US" sz="2000" dirty="0"/>
          </a:p>
          <a:p>
            <a:pPr lvl="3"/>
            <a:r>
              <a:rPr lang="en-US" dirty="0"/>
              <a:t>Identifies of those actionable, percentage resolved, if discharged</a:t>
            </a:r>
            <a:endParaRPr lang="en-US" sz="2000" dirty="0"/>
          </a:p>
          <a:p>
            <a:pPr lvl="2"/>
            <a:r>
              <a:rPr lang="en-US" dirty="0"/>
              <a:t>Pros:</a:t>
            </a:r>
            <a:endParaRPr lang="en-US" sz="2400" dirty="0"/>
          </a:p>
          <a:p>
            <a:pPr lvl="3"/>
            <a:r>
              <a:rPr lang="en-US" dirty="0"/>
              <a:t>Could potentially identify items where programs are impacting issues and where programs are not making good progress on items </a:t>
            </a:r>
            <a:endParaRPr lang="en-US" sz="2000" dirty="0"/>
          </a:p>
          <a:p>
            <a:pPr lvl="0"/>
            <a:r>
              <a:rPr lang="en-US" b="1" dirty="0"/>
              <a:t>Key Report 04 – Domain Impact Report</a:t>
            </a:r>
            <a:endParaRPr lang="en-US" sz="3200" dirty="0"/>
          </a:p>
          <a:p>
            <a:pPr lvl="1"/>
            <a:r>
              <a:rPr lang="en-US" dirty="0"/>
              <a:t>Based on the TCOM Average Impact Template</a:t>
            </a:r>
            <a:endParaRPr lang="en-US" sz="2800" dirty="0"/>
          </a:p>
          <a:p>
            <a:pPr lvl="1"/>
            <a:r>
              <a:rPr lang="en-US" dirty="0"/>
              <a:t>Shows Actionable Item progress by domain</a:t>
            </a:r>
            <a:endParaRPr lang="en-US" sz="2800" dirty="0"/>
          </a:p>
          <a:p>
            <a:pPr lvl="2"/>
            <a:r>
              <a:rPr lang="en-US" dirty="0"/>
              <a:t>Uses:</a:t>
            </a:r>
            <a:endParaRPr lang="en-US" sz="2400" dirty="0"/>
          </a:p>
          <a:p>
            <a:pPr lvl="3"/>
            <a:r>
              <a:rPr lang="en-US" dirty="0"/>
              <a:t>Compares time 1 average number of actionable treatment needs to time 2 average number of actionable treatment needs by domain</a:t>
            </a:r>
            <a:endParaRPr lang="en-US" sz="2000" dirty="0"/>
          </a:p>
          <a:p>
            <a:pPr lvl="2"/>
            <a:r>
              <a:rPr lang="en-US" dirty="0"/>
              <a:t>Pros:</a:t>
            </a:r>
            <a:endParaRPr lang="en-US" sz="2400" dirty="0"/>
          </a:p>
          <a:p>
            <a:pPr lvl="3"/>
            <a:r>
              <a:rPr lang="en-US" dirty="0"/>
              <a:t>Provides an indicator for comparison across groups</a:t>
            </a:r>
            <a:endParaRPr lang="en-US" sz="2000" dirty="0"/>
          </a:p>
          <a:p>
            <a:endParaRPr lang="en-US" dirty="0"/>
          </a:p>
        </p:txBody>
      </p:sp>
      <p:sp>
        <p:nvSpPr>
          <p:cNvPr id="3" name="Title 2">
            <a:extLst>
              <a:ext uri="{FF2B5EF4-FFF2-40B4-BE49-F238E27FC236}">
                <a16:creationId xmlns:a16="http://schemas.microsoft.com/office/drawing/2014/main" id="{72A12B0C-85A1-4228-94B3-B83B216F231D}"/>
              </a:ext>
            </a:extLst>
          </p:cNvPr>
          <p:cNvSpPr>
            <a:spLocks noGrp="1"/>
          </p:cNvSpPr>
          <p:nvPr>
            <p:ph type="title"/>
          </p:nvPr>
        </p:nvSpPr>
        <p:spPr/>
        <p:txBody>
          <a:bodyPr/>
          <a:lstStyle/>
          <a:p>
            <a:r>
              <a:rPr lang="en-US" dirty="0"/>
              <a:t>Outcomes Reports</a:t>
            </a:r>
          </a:p>
        </p:txBody>
      </p:sp>
    </p:spTree>
    <p:extLst>
      <p:ext uri="{BB962C8B-B14F-4D97-AF65-F5344CB8AC3E}">
        <p14:creationId xmlns:p14="http://schemas.microsoft.com/office/powerpoint/2010/main" val="36282969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3547E3-2778-43F7-9B67-AE445F3BC2B2}"/>
              </a:ext>
            </a:extLst>
          </p:cNvPr>
          <p:cNvSpPr txBox="1"/>
          <p:nvPr/>
        </p:nvSpPr>
        <p:spPr>
          <a:xfrm>
            <a:off x="4350327" y="4544291"/>
            <a:ext cx="3857553" cy="830997"/>
          </a:xfrm>
          <a:prstGeom prst="rect">
            <a:avLst/>
          </a:prstGeom>
          <a:noFill/>
        </p:spPr>
        <p:txBody>
          <a:bodyPr wrap="square" rtlCol="0">
            <a:spAutoFit/>
          </a:bodyPr>
          <a:lstStyle/>
          <a:p>
            <a:r>
              <a:rPr lang="en-US" sz="2400" dirty="0"/>
              <a:t>Kate Cordell, PhD, MPH</a:t>
            </a:r>
          </a:p>
          <a:p>
            <a:r>
              <a:rPr lang="en-US" sz="2400" dirty="0"/>
              <a:t>Policy Fellow</a:t>
            </a:r>
          </a:p>
        </p:txBody>
      </p:sp>
    </p:spTree>
    <p:extLst>
      <p:ext uri="{BB962C8B-B14F-4D97-AF65-F5344CB8AC3E}">
        <p14:creationId xmlns:p14="http://schemas.microsoft.com/office/powerpoint/2010/main" val="781657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A1EF-F73A-4E67-A998-C2C221647C8E}"/>
              </a:ext>
            </a:extLst>
          </p:cNvPr>
          <p:cNvSpPr>
            <a:spLocks noGrp="1"/>
          </p:cNvSpPr>
          <p:nvPr>
            <p:ph type="title"/>
          </p:nvPr>
        </p:nvSpPr>
        <p:spPr/>
        <p:txBody>
          <a:bodyPr/>
          <a:lstStyle/>
          <a:p>
            <a:r>
              <a:rPr lang="en-US" dirty="0"/>
              <a:t>Key Report 03 – Item Impact</a:t>
            </a:r>
          </a:p>
        </p:txBody>
      </p:sp>
      <p:pic>
        <p:nvPicPr>
          <p:cNvPr id="7" name="Picture 6">
            <a:extLst>
              <a:ext uri="{FF2B5EF4-FFF2-40B4-BE49-F238E27FC236}">
                <a16:creationId xmlns:a16="http://schemas.microsoft.com/office/drawing/2014/main" id="{94F3FA5E-C1A9-C24E-B591-BA622C49AA7F}"/>
              </a:ext>
            </a:extLst>
          </p:cNvPr>
          <p:cNvPicPr/>
          <p:nvPr/>
        </p:nvPicPr>
        <p:blipFill>
          <a:blip r:embed="rId3"/>
          <a:stretch>
            <a:fillRect/>
          </a:stretch>
        </p:blipFill>
        <p:spPr>
          <a:xfrm>
            <a:off x="2273300" y="1265902"/>
            <a:ext cx="7340600" cy="5437505"/>
          </a:xfrm>
          <a:prstGeom prst="rect">
            <a:avLst/>
          </a:prstGeom>
        </p:spPr>
      </p:pic>
    </p:spTree>
    <p:extLst>
      <p:ext uri="{BB962C8B-B14F-4D97-AF65-F5344CB8AC3E}">
        <p14:creationId xmlns:p14="http://schemas.microsoft.com/office/powerpoint/2010/main" val="3606816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A1EF-F73A-4E67-A998-C2C221647C8E}"/>
              </a:ext>
            </a:extLst>
          </p:cNvPr>
          <p:cNvSpPr>
            <a:spLocks noGrp="1"/>
          </p:cNvSpPr>
          <p:nvPr>
            <p:ph type="title"/>
          </p:nvPr>
        </p:nvSpPr>
        <p:spPr/>
        <p:txBody>
          <a:bodyPr/>
          <a:lstStyle/>
          <a:p>
            <a:r>
              <a:rPr lang="en-US" dirty="0"/>
              <a:t>Key Report 04 - Domain Impact</a:t>
            </a:r>
          </a:p>
        </p:txBody>
      </p:sp>
      <p:pic>
        <p:nvPicPr>
          <p:cNvPr id="6" name="Picture 5">
            <a:extLst>
              <a:ext uri="{FF2B5EF4-FFF2-40B4-BE49-F238E27FC236}">
                <a16:creationId xmlns:a16="http://schemas.microsoft.com/office/drawing/2014/main" id="{674DAA9D-15EF-9A4F-A964-850BA081E536}"/>
              </a:ext>
            </a:extLst>
          </p:cNvPr>
          <p:cNvPicPr/>
          <p:nvPr/>
        </p:nvPicPr>
        <p:blipFill rotWithShape="1">
          <a:blip r:embed="rId3"/>
          <a:srcRect t="4224"/>
          <a:stretch/>
        </p:blipFill>
        <p:spPr bwMode="auto">
          <a:xfrm>
            <a:off x="1790700" y="1162684"/>
            <a:ext cx="8382000" cy="55407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5114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pin Hall PPT Template 1">
  <a:themeElements>
    <a:clrScheme name="Chapin Hall Color Palette">
      <a:dk1>
        <a:sysClr val="windowText" lastClr="000000"/>
      </a:dk1>
      <a:lt1>
        <a:sysClr val="window" lastClr="FFFFFF"/>
      </a:lt1>
      <a:dk2>
        <a:srgbClr val="213368"/>
      </a:dk2>
      <a:lt2>
        <a:srgbClr val="D6D6CE"/>
      </a:lt2>
      <a:accent1>
        <a:srgbClr val="800000"/>
      </a:accent1>
      <a:accent2>
        <a:srgbClr val="009CDE"/>
      </a:accent2>
      <a:accent3>
        <a:srgbClr val="2A5CAA"/>
      </a:accent3>
      <a:accent4>
        <a:srgbClr val="F8A429"/>
      </a:accent4>
      <a:accent5>
        <a:srgbClr val="767676"/>
      </a:accent5>
      <a:accent6>
        <a:srgbClr val="C16622"/>
      </a:accent6>
      <a:hlink>
        <a:srgbClr val="350E20"/>
      </a:hlink>
      <a:folHlink>
        <a:srgbClr val="58593F"/>
      </a:folHlink>
    </a:clrScheme>
    <a:fontScheme name="Chapin Hall Fonts">
      <a:majorFont>
        <a:latin typeface="Gotham Light"/>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pin Hall PPT Template 1" id="{8AD746E0-23A1-4D62-93DE-0EA4DA2FB666}" vid="{99167244-0E34-4016-9B21-9DAB7FA323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2018-02-28 TCOM ANSA Slides - Quarterly</Template>
  <TotalTime>46354</TotalTime>
  <Words>7843</Words>
  <Application>Microsoft Office PowerPoint</Application>
  <PresentationFormat>Widescreen</PresentationFormat>
  <Paragraphs>485</Paragraphs>
  <Slides>70</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Garamond</vt:lpstr>
      <vt:lpstr>Gotham Light</vt:lpstr>
      <vt:lpstr>Wingdings</vt:lpstr>
      <vt:lpstr>Chapin Hall PPT Template 1</vt:lpstr>
      <vt:lpstr>PowerPoint Presentation</vt:lpstr>
      <vt:lpstr>Project Goals</vt:lpstr>
      <vt:lpstr>Objective Arts Report Types</vt:lpstr>
      <vt:lpstr>Quality Assurance Reports</vt:lpstr>
      <vt:lpstr>Key Report 01 – Reminder Report</vt:lpstr>
      <vt:lpstr>Key Report 02 - Caseload Progress</vt:lpstr>
      <vt:lpstr>Outcomes Reports</vt:lpstr>
      <vt:lpstr>Key Report 03 – Item Impact</vt:lpstr>
      <vt:lpstr>Key Report 04 - Domain Impact</vt:lpstr>
      <vt:lpstr>Setting Up Templates</vt:lpstr>
      <vt:lpstr>Objective Arts Report Types</vt:lpstr>
      <vt:lpstr>Setting Up Templates</vt:lpstr>
      <vt:lpstr>Creating a Template</vt:lpstr>
      <vt:lpstr>Creating a Template</vt:lpstr>
      <vt:lpstr>Sharing Templates</vt:lpstr>
      <vt:lpstr>Sharing Templates</vt:lpstr>
      <vt:lpstr>Reports for Process Quality Assurance</vt:lpstr>
      <vt:lpstr>This Section Covers</vt:lpstr>
      <vt:lpstr>Key Report 01 – Reminder Report  (Tickler with Episodes)</vt:lpstr>
      <vt:lpstr>Establishing a Template</vt:lpstr>
      <vt:lpstr>Establishing a Template</vt:lpstr>
      <vt:lpstr>Establishing a Template</vt:lpstr>
      <vt:lpstr>Establishing a Template</vt:lpstr>
      <vt:lpstr>Establishing a Template</vt:lpstr>
      <vt:lpstr>Running the Report</vt:lpstr>
      <vt:lpstr>Interpreting  the Report</vt:lpstr>
      <vt:lpstr>Interpreting  the Report</vt:lpstr>
      <vt:lpstr>Interpreting  the Report</vt:lpstr>
      <vt:lpstr>Interpreting  the Report</vt:lpstr>
      <vt:lpstr>PowerPoint Presentation</vt:lpstr>
      <vt:lpstr>Interpreting  the Report</vt:lpstr>
      <vt:lpstr>Key Report 02 – Caseload Progress (TCOM Caseload Progress)</vt:lpstr>
      <vt:lpstr>Establishing a Template</vt:lpstr>
      <vt:lpstr>Establishing a Template</vt:lpstr>
      <vt:lpstr>Establishing a Template</vt:lpstr>
      <vt:lpstr>Establishing a Template</vt:lpstr>
      <vt:lpstr>Establishing a Template</vt:lpstr>
      <vt:lpstr>Running the Report</vt:lpstr>
      <vt:lpstr>Interpreting  the Report</vt:lpstr>
      <vt:lpstr>PowerPoint Presentation</vt:lpstr>
      <vt:lpstr>Reports for Client Outcomes</vt:lpstr>
      <vt:lpstr>This Section Covers</vt:lpstr>
      <vt:lpstr>Key Report 03 – Item Impact (Impact Outcomes)</vt:lpstr>
      <vt:lpstr>Establishing a Template</vt:lpstr>
      <vt:lpstr>Establishing a Template</vt:lpstr>
      <vt:lpstr>Establishing a Template</vt:lpstr>
      <vt:lpstr>Establishing a Template</vt:lpstr>
      <vt:lpstr>Establishing a Template</vt:lpstr>
      <vt:lpstr>Establishing a Template</vt:lpstr>
      <vt:lpstr>Establishing a Template</vt:lpstr>
      <vt:lpstr>Establishing a Template</vt:lpstr>
      <vt:lpstr>Establishing a Template</vt:lpstr>
      <vt:lpstr>Establishing a Template</vt:lpstr>
      <vt:lpstr>Establishing a Template</vt:lpstr>
      <vt:lpstr>Establishing a Template</vt:lpstr>
      <vt:lpstr>Running the Report</vt:lpstr>
      <vt:lpstr>Running the Report</vt:lpstr>
      <vt:lpstr>PowerPoint Presentation</vt:lpstr>
      <vt:lpstr>PowerPoint Presentation</vt:lpstr>
      <vt:lpstr>Key Report 04 – Domain Impact (TCOM Average Impact)</vt:lpstr>
      <vt:lpstr>Establishing a Template</vt:lpstr>
      <vt:lpstr>Establishing a Template</vt:lpstr>
      <vt:lpstr>Establishing a Template</vt:lpstr>
      <vt:lpstr>Establishing a Template</vt:lpstr>
      <vt:lpstr>Establishing a Template</vt:lpstr>
      <vt:lpstr>Establishing a Template</vt:lpstr>
      <vt:lpstr>Running the Report</vt:lpstr>
      <vt:lpstr>Running the Report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Cordell</dc:creator>
  <cp:lastModifiedBy>Christine Mukai</cp:lastModifiedBy>
  <cp:revision>415</cp:revision>
  <dcterms:created xsi:type="dcterms:W3CDTF">2018-02-27T22:09:02Z</dcterms:created>
  <dcterms:modified xsi:type="dcterms:W3CDTF">2019-09-19T22:38:37Z</dcterms:modified>
</cp:coreProperties>
</file>